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com silêncio: deixar a imagem respirar, perguntar aos alunos o que uma casa pode esconder.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Explicar que a aula foi inspirada na sequência pública do ProfedeELE, mas reorganizada para o contexto da turma.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Atividade de entrada: cada aluno responde em papel, dobra, coloca na caixa. Abrir ao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Retomar as características do fantástico como problema de leitura, não como lista decorada.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Construir no quadro com exemplos dos alunos.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Chamar atenção para técnica narrativa.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Mini-atividade no estilo enigmas: sim/não. A ideia vem da etapa Black stories, mas com enigmas originais.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Contexto mínimo. Não gastar tempo com biografia extensa.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Orientar leitura por capítulos e funções.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Distribuir ficha de investigação.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Capítulo II: trabalhar vocabulário floral e função do jardim.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Após a leitura, organizar acontecimentos.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Análise do marido com evidências: não aceitar adjetivos soltos.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Não mostrar monstro literal. Usar silhueta/ausência.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Tratar com cuidado: não transformar em debate simplista.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Relacionar forma gramatical e efeito literário.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Foco em interpretação com evidência.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Atividade de produção oral: criar audioconto por capítulos.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Proposta de escrita final, com ou sem El almohadón de pluma.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 rápido ao final, pode ser no papel, Kahoot, formulário ou o HTML entregue.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Quiz: responder individualmente e justificar em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Quiz: responder individualmente e justificar em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Quiz: responder individualmente e justificar em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Quiz: responder individualmente e justificar em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Quiz: responder individualmente e justificar em dupla.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Abrir a cápsula do tempo, reler hipóteses e comparar com evidências.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Encerrar com questão norteadora para o parágrafo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Créditos do material de referência.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" y="6492240"/>
            <a:ext cx="10972800" cy="0"/>
          </a:xfrm>
          <a:prstGeom prst="line">
            <a:avLst/>
          </a:prstGeom>
          <a:noFill/>
          <a:ln w="7620">
            <a:solidFill>
              <a:srgbClr val="8C6A3F">
                <a:alpha val="65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94360" y="6519672"/>
            <a:ext cx="438912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huésped · Amparo Dávila</a:t>
            </a:r>
            <a:endParaRPr lang="en-US" sz="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cinematic_interior_scene_of_a_dim_vintag_batch_5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58368" y="621792"/>
            <a:ext cx="71323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huésped</a:t>
            </a:r>
            <a:endParaRPr lang="en-US" sz="4200" dirty="0"/>
          </a:p>
        </p:txBody>
      </p:sp>
      <p:sp>
        <p:nvSpPr>
          <p:cNvPr id="6" name="Text 2"/>
          <p:cNvSpPr/>
          <p:nvPr/>
        </p:nvSpPr>
        <p:spPr>
          <a:xfrm>
            <a:off x="658368" y="1188720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Amparo Dávila · literatura fantástica, leitura e interpretação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13232" y="1874520"/>
            <a:ext cx="1645920" cy="310896"/>
          </a:xfrm>
          <a:prstGeom prst="roundRect">
            <a:avLst>
              <a:gd name="adj" fmla="val 17647"/>
            </a:avLst>
          </a:prstGeom>
          <a:solidFill>
            <a:srgbClr val="A76A3E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786384" y="1920240"/>
            <a:ext cx="149961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AULA COMPLETA</a:t>
            </a:r>
            <a:endParaRPr lang="en-US" sz="950" dirty="0"/>
          </a:p>
        </p:txBody>
      </p:sp>
      <p:sp>
        <p:nvSpPr>
          <p:cNvPr id="9" name="Shape 5"/>
          <p:cNvSpPr/>
          <p:nvPr/>
        </p:nvSpPr>
        <p:spPr>
          <a:xfrm>
            <a:off x="2505456" y="1874520"/>
            <a:ext cx="1737360" cy="310896"/>
          </a:xfrm>
          <a:prstGeom prst="roundRect">
            <a:avLst>
              <a:gd name="adj" fmla="val 17647"/>
            </a:avLst>
          </a:prstGeom>
          <a:solidFill>
            <a:srgbClr val="52634B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6"/>
          <p:cNvSpPr/>
          <p:nvPr/>
        </p:nvSpPr>
        <p:spPr>
          <a:xfrm>
            <a:off x="2578608" y="1920240"/>
            <a:ext cx="15910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ENSINO MÉDIO</a:t>
            </a:r>
            <a:endParaRPr lang="en-US" sz="950" dirty="0"/>
          </a:p>
        </p:txBody>
      </p:sp>
      <p:sp>
        <p:nvSpPr>
          <p:cNvPr id="11" name="Shape 7"/>
          <p:cNvSpPr/>
          <p:nvPr/>
        </p:nvSpPr>
        <p:spPr>
          <a:xfrm>
            <a:off x="4370832" y="1874520"/>
            <a:ext cx="1965960" cy="310896"/>
          </a:xfrm>
          <a:prstGeom prst="roundRect">
            <a:avLst>
              <a:gd name="adj" fmla="val 17647"/>
            </a:avLst>
          </a:prstGeom>
          <a:solidFill>
            <a:srgbClr val="653A34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2" name="Text 8"/>
          <p:cNvSpPr/>
          <p:nvPr/>
        </p:nvSpPr>
        <p:spPr>
          <a:xfrm>
            <a:off x="4443984" y="1920240"/>
            <a:ext cx="181965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B2 / LITERATURA</a:t>
            </a:r>
            <a:endParaRPr lang="en-US" sz="950" dirty="0"/>
          </a:p>
        </p:txBody>
      </p:sp>
      <p:sp>
        <p:nvSpPr>
          <p:cNvPr id="13" name="Text 9"/>
          <p:cNvSpPr/>
          <p:nvPr/>
        </p:nvSpPr>
        <p:spPr>
          <a:xfrm>
            <a:off x="713232" y="53949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Objetivo: entrar no conto preservando a dúvida.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Mapa da aula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 fantástico ao julgamento interpretativo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77240" y="1417320"/>
            <a:ext cx="10698480" cy="4297680"/>
          </a:xfrm>
          <a:prstGeom prst="roundRect">
            <a:avLst>
              <a:gd name="adj" fmla="val 1702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97280" y="178308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1783080" y="181051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Recordar o fantástico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4617720" y="178308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303520" y="181051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Formular hipóteses</a:t>
            </a:r>
            <a:endParaRPr lang="en-US" sz="1900" dirty="0"/>
          </a:p>
        </p:txBody>
      </p:sp>
      <p:sp>
        <p:nvSpPr>
          <p:cNvPr id="10" name="Text 7"/>
          <p:cNvSpPr/>
          <p:nvPr/>
        </p:nvSpPr>
        <p:spPr>
          <a:xfrm>
            <a:off x="8138160" y="178308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200" dirty="0"/>
          </a:p>
        </p:txBody>
      </p:sp>
      <p:sp>
        <p:nvSpPr>
          <p:cNvPr id="11" name="Text 8"/>
          <p:cNvSpPr/>
          <p:nvPr/>
        </p:nvSpPr>
        <p:spPr>
          <a:xfrm>
            <a:off x="8823960" y="181051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Ler por capítulos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1097280" y="370332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1783080" y="373075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Coletar evidências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4617720" y="370332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5303520" y="373075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Interpretar: casa, marido, huésped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8138160" y="3703320"/>
            <a:ext cx="53035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2200" dirty="0"/>
          </a:p>
        </p:txBody>
      </p:sp>
      <p:sp>
        <p:nvSpPr>
          <p:cNvPr id="17" name="Text 14"/>
          <p:cNvSpPr/>
          <p:nvPr/>
        </p:nvSpPr>
        <p:spPr>
          <a:xfrm>
            <a:off x="8823960" y="3730752"/>
            <a:ext cx="2560320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9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Produzir: quiz + escrita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sepia_charcoal_toned_still_life_scene_in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713232" y="502920"/>
            <a:ext cx="886968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Cápsula del tiempo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713232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Antes de leer, apostamos por una explicación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77240" y="1481328"/>
            <a:ext cx="5440680" cy="4251960"/>
          </a:xfrm>
          <a:prstGeom prst="roundRect">
            <a:avLst>
              <a:gd name="adj" fmla="val 1720"/>
            </a:avLst>
          </a:prstGeom>
          <a:solidFill>
            <a:srgbClr val="11100F">
              <a:alpha val="88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1783080"/>
            <a:ext cx="4800600" cy="3566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/ qué crees que es el huésped?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la mujer le tiene horror?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relación tendrá con el marido?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lo trajo a la casa?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crees que va a pasar?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949440" y="5120640"/>
            <a:ext cx="42062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24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Guardar. No corregir todavía.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cinematic_interior_scene_a_dim_vintage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85800" y="502920"/>
            <a:ext cx="66751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recordamos de lo fantástico?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68580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todo relato con miedo es fantástico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77240" y="1508760"/>
            <a:ext cx="4754880" cy="4434840"/>
          </a:xfrm>
          <a:prstGeom prst="roundRect">
            <a:avLst>
              <a:gd name="adj" fmla="val 1649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1828800"/>
            <a:ext cx="4206240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cotidiano perturbado</a:t>
            </a:r>
            <a:endParaRPr lang="en-US" sz="2200" dirty="0"/>
          </a:p>
          <a:p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duda o indeterminación</a:t>
            </a:r>
            <a:endParaRPr lang="en-US" sz="2200" dirty="0"/>
          </a:p>
          <a:p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ruptura de lo normal</a:t>
            </a:r>
            <a:endParaRPr lang="en-US" sz="2200" dirty="0"/>
          </a:p>
          <a:p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explicaciones en tensión</a:t>
            </a:r>
            <a:endParaRPr lang="en-US" sz="2200" dirty="0"/>
          </a:p>
          <a:p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lector como investigador</a:t>
            </a:r>
            <a:endParaRPr lang="en-US" sz="2200" dirty="0"/>
          </a:p>
        </p:txBody>
      </p:sp>
      <p:sp>
        <p:nvSpPr>
          <p:cNvPr id="9" name="Text 5"/>
          <p:cNvSpPr/>
          <p:nvPr/>
        </p:nvSpPr>
        <p:spPr>
          <a:xfrm>
            <a:off x="6492240" y="1965960"/>
            <a:ext cx="4526280" cy="17373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ocurre cuando lo familiar deja de ser seguro?</a:t>
            </a: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Tres zonas de lectura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Herramientas para clasificar sin encerrar el texto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600200"/>
            <a:ext cx="3337560" cy="3566160"/>
          </a:xfrm>
          <a:prstGeom prst="roundRect">
            <a:avLst>
              <a:gd name="adj" fmla="val 2192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51560" y="187452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extraño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143000" y="2542032"/>
            <a:ext cx="269748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parece imposible, pero puede explicarse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4617720" y="1600200"/>
            <a:ext cx="3337560" cy="3566160"/>
          </a:xfrm>
          <a:prstGeom prst="roundRect">
            <a:avLst>
              <a:gd name="adj" fmla="val 2192"/>
            </a:avLst>
          </a:prstGeom>
          <a:solidFill>
            <a:srgbClr val="52634B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846320" y="187452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maravilloso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4937760" y="2542032"/>
            <a:ext cx="269748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sobrenatural funciona como regla del mundo</a:t>
            </a:r>
            <a:endParaRPr lang="en-US" sz="1900" dirty="0"/>
          </a:p>
        </p:txBody>
      </p:sp>
      <p:sp>
        <p:nvSpPr>
          <p:cNvPr id="11" name="Shape 8"/>
          <p:cNvSpPr/>
          <p:nvPr/>
        </p:nvSpPr>
        <p:spPr>
          <a:xfrm>
            <a:off x="8412480" y="1600200"/>
            <a:ext cx="3337560" cy="3566160"/>
          </a:xfrm>
          <a:prstGeom prst="roundRect">
            <a:avLst>
              <a:gd name="adj" fmla="val 2192"/>
            </a:avLst>
          </a:prstGeom>
          <a:solidFill>
            <a:srgbClr val="653A34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8641080" y="1874520"/>
            <a:ext cx="28803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fantástico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8732520" y="2542032"/>
            <a:ext cx="2697480" cy="1097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explicación queda en tensión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1097280" y="5596128"/>
            <a:ext cx="9966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pregunta clave: ¿el texto explica, naturaliza o mantiene la duda?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literary_still_life_scene_in_a_dim_warm_batch_4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731520" y="438912"/>
            <a:ext cx="75895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efecto no está solo en “lo que pasa”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731520" y="1005840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También está en cómo el texto nos hace dudar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31520" y="4343400"/>
            <a:ext cx="10744200" cy="960120"/>
          </a:xfrm>
          <a:prstGeom prst="roundRect">
            <a:avLst>
              <a:gd name="adj" fmla="val 7619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914400" y="4617720"/>
            <a:ext cx="10378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punto de vista limitado  ·  silencios  ·  descripciones incompletas  ·  espacios cerrados  ·  repetición  ·  omisión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Mini Black Story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huésped como misterio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68680" y="1554480"/>
            <a:ext cx="10332720" cy="4251960"/>
          </a:xfrm>
          <a:prstGeom prst="roundRect">
            <a:avLst>
              <a:gd name="adj" fmla="val 1720"/>
            </a:avLst>
          </a:prstGeom>
          <a:solidFill>
            <a:srgbClr val="11100F">
              <a:alpha val="9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34440" y="1874520"/>
            <a:ext cx="9601200" cy="1645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“Entró en la casa sin romper la puerta.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sabían que estaba allí.</a:t>
            </a:r>
            <a:endParaRPr lang="en-US" sz="2800" dirty="0"/>
          </a:p>
          <a:p>
            <a:pPr algn="ctr" indent="0" marL="0">
              <a:buNone/>
            </a:pPr>
            <a:r>
              <a:rPr lang="en-US" sz="28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Nadie podía explicar qué era.”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280160" y="434340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Solo se puede preguntar con respuestas de SÍ / NO.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280160" y="4983480"/>
            <a:ext cx="9509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Después: ¿qué preguntas fueron más útiles? ¿Por qué?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cinematic_interior_scene_of_a_dim_vintag_batch_5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85800" y="502920"/>
            <a:ext cx="57607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Amparo Dávila</a:t>
            </a:r>
            <a:endParaRPr lang="en-US" sz="3700" dirty="0"/>
          </a:p>
        </p:txBody>
      </p:sp>
      <p:sp>
        <p:nvSpPr>
          <p:cNvPr id="6" name="Text 2"/>
          <p:cNvSpPr/>
          <p:nvPr/>
        </p:nvSpPr>
        <p:spPr>
          <a:xfrm>
            <a:off x="68580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México · 1928–2020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77240" y="1481328"/>
            <a:ext cx="5349240" cy="4343400"/>
          </a:xfrm>
          <a:prstGeom prst="roundRect">
            <a:avLst>
              <a:gd name="adj" fmla="val 1684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1828800"/>
            <a:ext cx="4709160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escritora mexicana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cuento publicado en Tiempo destrozado (1959)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miedo dentro de lo cotidiano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amenazas difíciles de nombrar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espacios domésticos inquietantes</a:t>
            </a:r>
            <a:endParaRPr lang="en-US" sz="2000" dirty="0"/>
          </a:p>
        </p:txBody>
      </p:sp>
      <p:sp>
        <p:nvSpPr>
          <p:cNvPr id="9" name="Text 5"/>
          <p:cNvSpPr/>
          <p:nvPr/>
        </p:nvSpPr>
        <p:spPr>
          <a:xfrm>
            <a:off x="6720840" y="4709160"/>
            <a:ext cx="4297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25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buscamos “la respuesta”. Buscamos evidencias.</a:t>
            </a:r>
            <a:endParaRPr lang="en-US" sz="2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Ruta de lectura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Capítulos I–V como investigação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31520" y="1554480"/>
            <a:ext cx="1993392" cy="4069080"/>
          </a:xfrm>
          <a:prstGeom prst="roundRect">
            <a:avLst>
              <a:gd name="adj" fmla="val 3670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22960" y="1783080"/>
            <a:ext cx="1810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3400" dirty="0"/>
          </a:p>
        </p:txBody>
      </p:sp>
      <p:sp>
        <p:nvSpPr>
          <p:cNvPr id="7" name="Text 4"/>
          <p:cNvSpPr/>
          <p:nvPr/>
        </p:nvSpPr>
        <p:spPr>
          <a:xfrm>
            <a:off x="896112" y="2743200"/>
            <a:ext cx="1682496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entrada del huésped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50976" y="38862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miedo inicial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3035808" y="1554480"/>
            <a:ext cx="1993392" cy="4069080"/>
          </a:xfrm>
          <a:prstGeom prst="roundRect">
            <a:avLst>
              <a:gd name="adj" fmla="val 3670"/>
            </a:avLst>
          </a:prstGeom>
          <a:solidFill>
            <a:srgbClr val="52634B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127248" y="1783080"/>
            <a:ext cx="1810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3400" dirty="0"/>
          </a:p>
        </p:txBody>
      </p:sp>
      <p:sp>
        <p:nvSpPr>
          <p:cNvPr id="11" name="Text 8"/>
          <p:cNvSpPr/>
          <p:nvPr/>
        </p:nvSpPr>
        <p:spPr>
          <a:xfrm>
            <a:off x="3200400" y="2743200"/>
            <a:ext cx="1682496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casa y jardín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3255264" y="38862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espacio simbólico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5340096" y="1554480"/>
            <a:ext cx="1993392" cy="4069080"/>
          </a:xfrm>
          <a:prstGeom prst="roundRect">
            <a:avLst>
              <a:gd name="adj" fmla="val 3670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431536" y="1783080"/>
            <a:ext cx="1810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3400" dirty="0"/>
          </a:p>
        </p:txBody>
      </p:sp>
      <p:sp>
        <p:nvSpPr>
          <p:cNvPr id="15" name="Text 12"/>
          <p:cNvSpPr/>
          <p:nvPr/>
        </p:nvSpPr>
        <p:spPr>
          <a:xfrm>
            <a:off x="5504688" y="2743200"/>
            <a:ext cx="1682496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convivencia forzada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5559552" y="38862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amenaza creciente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7644384" y="1554480"/>
            <a:ext cx="1993392" cy="4069080"/>
          </a:xfrm>
          <a:prstGeom prst="roundRect">
            <a:avLst>
              <a:gd name="adj" fmla="val 3670"/>
            </a:avLst>
          </a:prstGeom>
          <a:solidFill>
            <a:srgbClr val="653A34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735824" y="1783080"/>
            <a:ext cx="1810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3400" dirty="0"/>
          </a:p>
        </p:txBody>
      </p:sp>
      <p:sp>
        <p:nvSpPr>
          <p:cNvPr id="19" name="Text 16"/>
          <p:cNvSpPr/>
          <p:nvPr/>
        </p:nvSpPr>
        <p:spPr>
          <a:xfrm>
            <a:off x="7808976" y="2743200"/>
            <a:ext cx="1682496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crisis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7863840" y="38862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límite del miedo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9948672" y="1554480"/>
            <a:ext cx="1993392" cy="4069080"/>
          </a:xfrm>
          <a:prstGeom prst="roundRect">
            <a:avLst>
              <a:gd name="adj" fmla="val 3670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10040112" y="1783080"/>
            <a:ext cx="181051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3400" dirty="0"/>
          </a:p>
        </p:txBody>
      </p:sp>
      <p:sp>
        <p:nvSpPr>
          <p:cNvPr id="23" name="Text 20"/>
          <p:cNvSpPr/>
          <p:nvPr/>
        </p:nvSpPr>
        <p:spPr>
          <a:xfrm>
            <a:off x="10113264" y="2743200"/>
            <a:ext cx="1682496" cy="62179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resolución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10168128" y="3886200"/>
            <a:ext cx="1554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acción y consecuencias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Expediente: el huésped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Durante la lectura, separa dato, inferencia y vacío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77240" y="1600200"/>
            <a:ext cx="3337560" cy="4114800"/>
          </a:xfrm>
          <a:prstGeom prst="roundRect">
            <a:avLst>
              <a:gd name="adj" fmla="val 2192"/>
            </a:avLst>
          </a:prstGeom>
          <a:solidFill>
            <a:srgbClr val="52634B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05840" y="1828800"/>
            <a:ext cx="28803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el texto confirma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097280" y="2743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097280" y="327355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1097280" y="380390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1097280" y="43342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4572000" y="1600200"/>
            <a:ext cx="3337560" cy="4114800"/>
          </a:xfrm>
          <a:prstGeom prst="roundRect">
            <a:avLst>
              <a:gd name="adj" fmla="val 2192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4800600" y="1828800"/>
            <a:ext cx="28803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podemos inferir</a:t>
            </a:r>
            <a:endParaRPr lang="en-US" sz="2100" dirty="0"/>
          </a:p>
        </p:txBody>
      </p:sp>
      <p:sp>
        <p:nvSpPr>
          <p:cNvPr id="13" name="Text 10"/>
          <p:cNvSpPr/>
          <p:nvPr/>
        </p:nvSpPr>
        <p:spPr>
          <a:xfrm>
            <a:off x="4892040" y="2743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892040" y="327355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892040" y="380390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43342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8366760" y="1600200"/>
            <a:ext cx="3337560" cy="4114800"/>
          </a:xfrm>
          <a:prstGeom prst="roundRect">
            <a:avLst>
              <a:gd name="adj" fmla="val 2192"/>
            </a:avLst>
          </a:prstGeom>
          <a:solidFill>
            <a:srgbClr val="653A34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8595360" y="1828800"/>
            <a:ext cx="288036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1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 que el texto no explica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8686800" y="2743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8686800" y="3273552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8686800" y="3803904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8686800" y="4334256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______________________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atmospheric_night_dusk_garden_scene_a_da_batch_3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85800" y="502920"/>
            <a:ext cx="640080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casa y el jardín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68580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espacio también cuenta la historia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77240" y="1417320"/>
            <a:ext cx="5120640" cy="4526280"/>
          </a:xfrm>
          <a:prstGeom prst="roundRect">
            <a:avLst>
              <a:gd name="adj" fmla="val 1616"/>
            </a:avLst>
          </a:prstGeom>
          <a:solidFill>
            <a:srgbClr val="11100F">
              <a:alpha val="89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1783080"/>
            <a:ext cx="4526280" cy="3429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significa “casa” antes de la llegada?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cambia después?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¿El jardín protege o contrasta?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Léxico floral: nombrar lo bello para sentir lo inquietante</a:t>
            </a:r>
            <a:endParaRPr lang="en-US" sz="1900" dirty="0"/>
          </a:p>
        </p:txBody>
      </p:sp>
      <p:sp>
        <p:nvSpPr>
          <p:cNvPr id="9" name="Text 5"/>
          <p:cNvSpPr/>
          <p:nvPr/>
        </p:nvSpPr>
        <p:spPr>
          <a:xfrm>
            <a:off x="6492240" y="5074920"/>
            <a:ext cx="4754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20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actividad rápida: cada grupo elige una flor y le atribuye un valor simbólico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Línea del tiempo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Ordenar para interpretar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68680" y="2514600"/>
            <a:ext cx="1325880" cy="914400"/>
          </a:xfrm>
          <a:prstGeom prst="chevron">
            <a:avLst/>
          </a:prstGeom>
          <a:solidFill>
            <a:srgbClr val="52634B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9418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llegada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2468880" y="2514600"/>
            <a:ext cx="1325880" cy="914400"/>
          </a:xfrm>
          <a:prstGeom prst="chevron">
            <a:avLst/>
          </a:prstGeom>
          <a:solidFill>
            <a:srgbClr val="5B3A2E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25420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miedo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069080" y="2514600"/>
            <a:ext cx="1325880" cy="914400"/>
          </a:xfrm>
          <a:prstGeom prst="chevron">
            <a:avLst/>
          </a:prstGeom>
          <a:solidFill>
            <a:srgbClr val="52634B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1422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vigilancia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669280" y="2514600"/>
            <a:ext cx="1325880" cy="914400"/>
          </a:xfrm>
          <a:prstGeom prst="chevron">
            <a:avLst/>
          </a:prstGeom>
          <a:solidFill>
            <a:srgbClr val="5B3A2E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7424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violencia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7269480" y="2514600"/>
            <a:ext cx="1325880" cy="914400"/>
          </a:xfrm>
          <a:prstGeom prst="chevron">
            <a:avLst/>
          </a:prstGeom>
          <a:solidFill>
            <a:srgbClr val="52634B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73426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alianza</a:t>
            </a:r>
            <a:endParaRPr lang="en-US" sz="1500" dirty="0"/>
          </a:p>
        </p:txBody>
      </p:sp>
      <p:sp>
        <p:nvSpPr>
          <p:cNvPr id="15" name="Shape 12"/>
          <p:cNvSpPr/>
          <p:nvPr/>
        </p:nvSpPr>
        <p:spPr>
          <a:xfrm>
            <a:off x="8869680" y="2514600"/>
            <a:ext cx="1325880" cy="914400"/>
          </a:xfrm>
          <a:prstGeom prst="chevron">
            <a:avLst/>
          </a:prstGeom>
          <a:solidFill>
            <a:srgbClr val="5B3A2E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9428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decisión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10469880" y="2514600"/>
            <a:ext cx="1325880" cy="914400"/>
          </a:xfrm>
          <a:prstGeom prst="chevron">
            <a:avLst/>
          </a:prstGeom>
          <a:solidFill>
            <a:srgbClr val="52634B">
              <a:alpha val="94000"/>
            </a:srgbClr>
          </a:solidFill>
          <a:ln w="12700">
            <a:solidFill>
              <a:srgbClr val="B98A4A">
                <a:alpha val="55000"/>
              </a:srgbClr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10543032" y="2788920"/>
            <a:ext cx="1170432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desenlace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005840" y="4663440"/>
            <a:ext cx="10058400" cy="5029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es solo “qué pasó”: ¿en qué momento cambia el poder dentro de la casa?</a:t>
            </a: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marido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Poder, incredulidad y decisión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777240" y="1417320"/>
            <a:ext cx="5212080" cy="4480560"/>
          </a:xfrm>
          <a:prstGeom prst="roundRect">
            <a:avLst>
              <a:gd name="adj" fmla="val 1633"/>
            </a:avLst>
          </a:prstGeom>
          <a:solidFill>
            <a:srgbClr val="653A34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51560" y="1783080"/>
            <a:ext cx="4572000" cy="33832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decide sin consultar?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minimiza?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responde al miedo?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lugar ocupa en la casa?</a:t>
            </a:r>
            <a:endParaRPr lang="en-US" sz="2100" dirty="0"/>
          </a:p>
        </p:txBody>
      </p:sp>
      <p:sp>
        <p:nvSpPr>
          <p:cNvPr id="7" name="Shape 4"/>
          <p:cNvSpPr/>
          <p:nvPr/>
        </p:nvSpPr>
        <p:spPr>
          <a:xfrm>
            <a:off x="6400800" y="1417320"/>
            <a:ext cx="4983480" cy="4480560"/>
          </a:xfrm>
          <a:prstGeom prst="roundRect">
            <a:avLst>
              <a:gd name="adj" fmla="val 1633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720840" y="1783080"/>
            <a:ext cx="4297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Regla de análisis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6720840" y="2514600"/>
            <a:ext cx="4297680" cy="12344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basta decir “es malo”.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Hay que probarlo con acciones, palabras y consecuencias.</a:t>
            </a:r>
            <a:endParaRPr lang="en-US" sz="2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dark_moody_eerie_interior_scene_in_a_sepia_cha_batch_6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85800" y="502920"/>
            <a:ext cx="71323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Dibujando al huésped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68580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Pero sin cerrar el misterio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822960" y="4434840"/>
            <a:ext cx="10515600" cy="777240"/>
          </a:xfrm>
          <a:prstGeom prst="roundRect">
            <a:avLst>
              <a:gd name="adj" fmla="val 9412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4681728"/>
            <a:ext cx="10058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5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Dibuja solo con evidencias: forma, acciones, efectos y silencios. No inventes lo que el texto no permite sostener.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Maltrato y amenaza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fuerzas contra la protagonista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63040"/>
            <a:ext cx="5029200" cy="4434840"/>
          </a:xfrm>
          <a:prstGeom prst="roundRect">
            <a:avLst>
              <a:gd name="adj" fmla="val 1649"/>
            </a:avLst>
          </a:prstGeom>
          <a:solidFill>
            <a:srgbClr val="653A34">
              <a:alpha val="85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marido</a:t>
            </a:r>
            <a:endParaRPr lang="en-US" sz="2500" dirty="0"/>
          </a:p>
        </p:txBody>
      </p:sp>
      <p:sp>
        <p:nvSpPr>
          <p:cNvPr id="7" name="Text 4"/>
          <p:cNvSpPr/>
          <p:nvPr/>
        </p:nvSpPr>
        <p:spPr>
          <a:xfrm>
            <a:off x="1143000" y="2423160"/>
            <a:ext cx="438912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controla decisiones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niega el miedo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impone presencia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abandona la escucha</a:t>
            </a:r>
            <a:endParaRPr lang="en-US" sz="2000" dirty="0"/>
          </a:p>
        </p:txBody>
      </p:sp>
      <p:sp>
        <p:nvSpPr>
          <p:cNvPr id="8" name="Shape 5"/>
          <p:cNvSpPr/>
          <p:nvPr/>
        </p:nvSpPr>
        <p:spPr>
          <a:xfrm>
            <a:off x="6355080" y="1463040"/>
            <a:ext cx="5029200" cy="4434840"/>
          </a:xfrm>
          <a:prstGeom prst="roundRect">
            <a:avLst>
              <a:gd name="adj" fmla="val 1649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675120" y="1783080"/>
            <a:ext cx="4389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huésped</a:t>
            </a:r>
            <a:endParaRPr lang="en-US" sz="2500" dirty="0"/>
          </a:p>
        </p:txBody>
      </p:sp>
      <p:sp>
        <p:nvSpPr>
          <p:cNvPr id="10" name="Text 7"/>
          <p:cNvSpPr/>
          <p:nvPr/>
        </p:nvSpPr>
        <p:spPr>
          <a:xfrm>
            <a:off x="6675120" y="2423160"/>
            <a:ext cx="4389120" cy="2331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vigila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persigue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invade espacios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produce terror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1097280" y="5897880"/>
            <a:ext cx="9966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Pregunta ética: ¿quién llega más lejos y por qué?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 gerundio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Gramática dentro del suspense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68680" y="1417320"/>
            <a:ext cx="10332720" cy="4251960"/>
          </a:xfrm>
          <a:prstGeom prst="roundRect">
            <a:avLst>
              <a:gd name="adj" fmla="val 1720"/>
            </a:avLst>
          </a:prstGeom>
          <a:solidFill>
            <a:srgbClr val="11100F">
              <a:alpha val="9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9659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modal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1216152" y="2670048"/>
            <a:ext cx="19202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¿cómo ocurre la acción?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3749040" y="19659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simultáneo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3822192" y="2670048"/>
            <a:ext cx="19202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sucede al mismo tiempo?</a:t>
            </a:r>
            <a:endParaRPr lang="en-US" sz="1700" dirty="0"/>
          </a:p>
        </p:txBody>
      </p:sp>
      <p:sp>
        <p:nvSpPr>
          <p:cNvPr id="10" name="Text 7"/>
          <p:cNvSpPr/>
          <p:nvPr/>
        </p:nvSpPr>
        <p:spPr>
          <a:xfrm>
            <a:off x="6355080" y="19659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progresivo</a:t>
            </a:r>
            <a:endParaRPr lang="en-US" sz="2400" dirty="0"/>
          </a:p>
        </p:txBody>
      </p:sp>
      <p:sp>
        <p:nvSpPr>
          <p:cNvPr id="11" name="Text 8"/>
          <p:cNvSpPr/>
          <p:nvPr/>
        </p:nvSpPr>
        <p:spPr>
          <a:xfrm>
            <a:off x="6428232" y="2670048"/>
            <a:ext cx="19202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se prolonga?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8961120" y="1965960"/>
            <a:ext cx="20574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B98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descriptivo</a:t>
            </a:r>
            <a:endParaRPr lang="en-US" sz="2400" dirty="0"/>
          </a:p>
        </p:txBody>
      </p:sp>
      <p:sp>
        <p:nvSpPr>
          <p:cNvPr id="13" name="Text 10"/>
          <p:cNvSpPr/>
          <p:nvPr/>
        </p:nvSpPr>
        <p:spPr>
          <a:xfrm>
            <a:off x="9034272" y="2670048"/>
            <a:ext cx="1920240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ctr" indent="0" marL="0">
              <a:buNone/>
            </a:pPr>
            <a:r>
              <a:rPr lang="en-US" sz="17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imagen queda suspendida?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1371600" y="4434840"/>
            <a:ext cx="9418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Transforma una frase del cuento usando gerundio y explica el valor.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Interpretaciones posibles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Símbolo no es respuesta única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417320"/>
            <a:ext cx="10332720" cy="4480560"/>
          </a:xfrm>
          <a:prstGeom prst="roundRect">
            <a:avLst>
              <a:gd name="adj" fmla="val 1633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1234440" y="187452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653A34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1307592" y="192024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violencia doméstica</a:t>
            </a:r>
            <a:endParaRPr lang="en-US" sz="950" dirty="0"/>
          </a:p>
        </p:txBody>
      </p:sp>
      <p:sp>
        <p:nvSpPr>
          <p:cNvPr id="8" name="Text 5"/>
          <p:cNvSpPr/>
          <p:nvPr/>
        </p:nvSpPr>
        <p:spPr>
          <a:xfrm>
            <a:off x="1280160" y="235000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480560" y="187452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5B3A2E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4553712" y="192024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miedo sin nombre</a:t>
            </a:r>
            <a:endParaRPr lang="en-US" sz="950" dirty="0"/>
          </a:p>
        </p:txBody>
      </p:sp>
      <p:sp>
        <p:nvSpPr>
          <p:cNvPr id="11" name="Text 8"/>
          <p:cNvSpPr/>
          <p:nvPr/>
        </p:nvSpPr>
        <p:spPr>
          <a:xfrm>
            <a:off x="4526280" y="235000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726680" y="187452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52634B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7799832" y="192024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poder patriarcal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7772400" y="235000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1234440" y="338328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5B3A2E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1307592" y="342900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invasión de la intimidad</a:t>
            </a:r>
            <a:endParaRPr lang="en-US" sz="950" dirty="0"/>
          </a:p>
        </p:txBody>
      </p:sp>
      <p:sp>
        <p:nvSpPr>
          <p:cNvPr id="17" name="Text 14"/>
          <p:cNvSpPr/>
          <p:nvPr/>
        </p:nvSpPr>
        <p:spPr>
          <a:xfrm>
            <a:off x="1280160" y="385876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18" name="Shape 15"/>
          <p:cNvSpPr/>
          <p:nvPr/>
        </p:nvSpPr>
        <p:spPr>
          <a:xfrm>
            <a:off x="4480560" y="338328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653A34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4553712" y="342900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trauma o ansiedad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4526280" y="385876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21" name="Shape 18"/>
          <p:cNvSpPr/>
          <p:nvPr/>
        </p:nvSpPr>
        <p:spPr>
          <a:xfrm>
            <a:off x="7726680" y="3383280"/>
            <a:ext cx="2606040" cy="310896"/>
          </a:xfrm>
          <a:prstGeom prst="roundRect">
            <a:avLst>
              <a:gd name="adj" fmla="val 17647"/>
            </a:avLst>
          </a:prstGeom>
          <a:solidFill>
            <a:srgbClr val="52634B">
              <a:alpha val="9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799832" y="3429000"/>
            <a:ext cx="2459736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FCEBD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monstruo literal</a:t>
            </a:r>
            <a:endParaRPr lang="en-US" sz="950" dirty="0"/>
          </a:p>
        </p:txBody>
      </p:sp>
      <p:sp>
        <p:nvSpPr>
          <p:cNvPr id="23" name="Text 20"/>
          <p:cNvSpPr/>
          <p:nvPr/>
        </p:nvSpPr>
        <p:spPr>
          <a:xfrm>
            <a:off x="7772400" y="3858768"/>
            <a:ext cx="2514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evidencia: ____________</a:t>
            </a:r>
            <a:endParaRPr lang="en-US" sz="1250" dirty="0"/>
          </a:p>
        </p:txBody>
      </p:sp>
      <p:sp>
        <p:nvSpPr>
          <p:cNvPr id="24" name="Text 21"/>
          <p:cNvSpPr/>
          <p:nvPr/>
        </p:nvSpPr>
        <p:spPr>
          <a:xfrm>
            <a:off x="1234440" y="5166360"/>
            <a:ext cx="9784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mejor interpretación no es la más bonita: es la que el texto sostiene mejor.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literary_still_life_scene_in_a_dim_warm_batch_4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777240" y="502920"/>
            <a:ext cx="66751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Audiocuento</a:t>
            </a:r>
            <a:endParaRPr lang="en-US" sz="3400" dirty="0"/>
          </a:p>
        </p:txBody>
      </p:sp>
      <p:sp>
        <p:nvSpPr>
          <p:cNvPr id="6" name="Text 2"/>
          <p:cNvSpPr/>
          <p:nvPr/>
        </p:nvSpPr>
        <p:spPr>
          <a:xfrm>
            <a:off x="77724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Leer también es interpretar con la voz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868680" y="1554480"/>
            <a:ext cx="5349240" cy="3931920"/>
          </a:xfrm>
          <a:prstGeom prst="roundRect">
            <a:avLst>
              <a:gd name="adj" fmla="val 1860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143000" y="1874520"/>
            <a:ext cx="4754880" cy="3063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dividir capítulos por grupos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marcar pausas y énfasis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grabar lectura clara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unir las voces de la clase</a:t>
            </a:r>
            <a:endParaRPr lang="en-US" sz="1900" dirty="0"/>
          </a:p>
          <a:p>
            <a:r>
              <a:rPr lang="en-US" sz="19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escuchar: ¿qué cambia con la entonación?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Tarea final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Comparar para entender mejor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417320"/>
            <a:ext cx="10515600" cy="4526280"/>
          </a:xfrm>
          <a:prstGeom prst="roundRect">
            <a:avLst>
              <a:gd name="adj" fmla="val 1616"/>
            </a:avLst>
          </a:prstGeom>
          <a:solidFill>
            <a:srgbClr val="11100F">
              <a:alpha val="91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097280" y="1783080"/>
            <a:ext cx="9875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Escribe un análisis comparativo breve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1463040" y="2606040"/>
            <a:ext cx="9144000" cy="24231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narrador y punto de vista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función de la casa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protagonistas femeninas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protagonistas masculinos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figura monstruosa y violencia</a:t>
            </a:r>
            <a:endParaRPr lang="en-US" sz="2000" dirty="0"/>
          </a:p>
          <a:p>
            <a:r>
              <a:rPr lang="en-US" sz="20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y juicio personal con evidencias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280160" y="525780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220–250 palabras · cita al menos dos evidencias textuales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de evaluación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Comprensión + conceptos + interpretación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68680" y="1463040"/>
            <a:ext cx="10332720" cy="4343400"/>
          </a:xfrm>
          <a:prstGeom prst="roundRect">
            <a:avLst>
              <a:gd name="adj" fmla="val 1684"/>
            </a:avLst>
          </a:prstGeom>
          <a:solidFill>
            <a:srgbClr val="11100F">
              <a:alpha val="9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234440" y="187452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1–4 · literatura fantástica</a:t>
            </a:r>
            <a:endParaRPr lang="en-US" sz="2300" dirty="0"/>
          </a:p>
        </p:txBody>
      </p:sp>
      <p:sp>
        <p:nvSpPr>
          <p:cNvPr id="7" name="Text 4"/>
          <p:cNvSpPr/>
          <p:nvPr/>
        </p:nvSpPr>
        <p:spPr>
          <a:xfrm>
            <a:off x="1234440" y="265176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5–8 · comprensión del cuento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234440" y="342900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9–12 · análisis de personajes y espacio</a:t>
            </a:r>
            <a:endParaRPr lang="en-US" sz="2300" dirty="0"/>
          </a:p>
        </p:txBody>
      </p:sp>
      <p:sp>
        <p:nvSpPr>
          <p:cNvPr id="9" name="Text 6"/>
          <p:cNvSpPr/>
          <p:nvPr/>
        </p:nvSpPr>
        <p:spPr>
          <a:xfrm>
            <a:off x="1234440" y="4206240"/>
            <a:ext cx="9326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D7C2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13–15 · gramática e interpretación</a:t>
            </a:r>
            <a:endParaRPr lang="en-US" sz="2300" dirty="0"/>
          </a:p>
        </p:txBody>
      </p:sp>
      <p:sp>
        <p:nvSpPr>
          <p:cNvPr id="10" name="Text 7"/>
          <p:cNvSpPr/>
          <p:nvPr/>
        </p:nvSpPr>
        <p:spPr>
          <a:xfrm>
            <a:off x="1188720" y="5257800"/>
            <a:ext cx="9784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respuesta correcta siempre necesita una justificación oral o escrita.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1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¿Cuál rasgo es más propio de lo fantástico?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60020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1907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Un mundo donde todo lo sobrenatural es normal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14400" y="242316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25420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Una duda que desestabiliza la realidad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324612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336499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Una explicación policial al final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06908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8795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Un monstruo descrito con detalle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97280" y="53492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Respuesta: ____   Justificación: ________________________________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2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¿Por qué conviene NO representar visualmente al huésped de forma cerrada?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60020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1907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Porque no aparece en la historia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14400" y="242316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25420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Porque la ambigüedad es parte del efecto del cuento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324612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336499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Porque solo importa el marido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06908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8795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Porque es un cuento realista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97280" y="53492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Respuesta: ____   Justificación: ________________________________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3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función puede tener la casa en el cuento?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60020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1907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Solo decorado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14400" y="242316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25420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Espacio de protección que se vuelve encierro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324612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336499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Lugar fantástico con reglas mágicas explícitas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06908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8795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Espacio sin valor narrativo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97280" y="53492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Respuesta: ____   Justificación: ________________________________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4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buena interpretación debe apoyarse principalmente en…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60020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1907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gustos personales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14400" y="242316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25420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evidencias del texto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324612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336499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biografía extensa de la autora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06908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8795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la primera hipótesis de la clase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97280" y="53492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Respuesta: ____   Justificación: ________________________________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Quiz 5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gerundio ayuda a observar…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914400" y="160020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71907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A. solo el futuro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914400" y="242316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1143000" y="254203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B. modo, simultaneidad o acción en proceso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324612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11100F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1143000" y="336499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C. nombres de flores</a:t>
            </a:r>
            <a:endParaRPr lang="en-US" sz="1800" dirty="0"/>
          </a:p>
        </p:txBody>
      </p:sp>
      <p:sp>
        <p:nvSpPr>
          <p:cNvPr id="11" name="Shape 8"/>
          <p:cNvSpPr/>
          <p:nvPr/>
        </p:nvSpPr>
        <p:spPr>
          <a:xfrm>
            <a:off x="914400" y="4069080"/>
            <a:ext cx="10287000" cy="530352"/>
          </a:xfrm>
          <a:prstGeom prst="roundRect">
            <a:avLst>
              <a:gd name="adj" fmla="val 13793"/>
            </a:avLst>
          </a:prstGeom>
          <a:solidFill>
            <a:srgbClr val="5B3A2E">
              <a:alpha val="8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1143000" y="4187952"/>
            <a:ext cx="98755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D. únicamente negación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1097280" y="5349240"/>
            <a:ext cx="9966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100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Respuesta: ____   Justificación: ________________________________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sepia_charcoal_toned_still_life_scene_in_batch_2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685800" y="502920"/>
            <a:ext cx="74066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7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Abrimos la cápsula</a:t>
            </a:r>
            <a:endParaRPr lang="en-US" sz="3700" dirty="0"/>
          </a:p>
        </p:txBody>
      </p:sp>
      <p:sp>
        <p:nvSpPr>
          <p:cNvPr id="6" name="Text 2"/>
          <p:cNvSpPr/>
          <p:nvPr/>
        </p:nvSpPr>
        <p:spPr>
          <a:xfrm>
            <a:off x="685800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¿Quién se acercó más al misterio?</a:t>
            </a:r>
            <a:endParaRPr lang="en-US" sz="1400" dirty="0"/>
          </a:p>
        </p:txBody>
      </p:sp>
      <p:sp>
        <p:nvSpPr>
          <p:cNvPr id="7" name="Shape 3"/>
          <p:cNvSpPr/>
          <p:nvPr/>
        </p:nvSpPr>
        <p:spPr>
          <a:xfrm>
            <a:off x="777240" y="1508760"/>
            <a:ext cx="5394960" cy="4114800"/>
          </a:xfrm>
          <a:prstGeom prst="roundRect">
            <a:avLst>
              <a:gd name="adj" fmla="val 1778"/>
            </a:avLst>
          </a:prstGeom>
          <a:solidFill>
            <a:srgbClr val="11100F">
              <a:alpha val="90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8" name="Text 4"/>
          <p:cNvSpPr/>
          <p:nvPr/>
        </p:nvSpPr>
        <p:spPr>
          <a:xfrm>
            <a:off x="1051560" y="1874520"/>
            <a:ext cx="4800600" cy="2926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hipótesis sobrevivió?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cambió durante la lectura?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pregunta sigue abierta?</a:t>
            </a:r>
            <a:endParaRPr lang="en-US" sz="2100" dirty="0"/>
          </a:p>
          <a:p>
            <a:r>
              <a:rPr lang="en-US" sz="21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¿Qué evidencia fue decisiva?</a:t>
            </a:r>
            <a:endParaRPr lang="en-US" sz="2100" dirty="0"/>
          </a:p>
        </p:txBody>
      </p:sp>
      <p:sp>
        <p:nvSpPr>
          <p:cNvPr id="9" name="Text 5"/>
          <p:cNvSpPr/>
          <p:nvPr/>
        </p:nvSpPr>
        <p:spPr>
          <a:xfrm>
            <a:off x="6766560" y="4754880"/>
            <a:ext cx="4297680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algn="r" indent="0" marL="0">
              <a:buNone/>
            </a:pPr>
            <a:r>
              <a:rPr lang="en-US" sz="27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duda no es un error: es el método del cuento.</a:t>
            </a:r>
            <a:endParaRPr lang="en-US" sz="2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mnt/data/a_moody_cinematic_interior_scene_a_dim_vintage_batch_1.png">    </p:cNvPr>
          <p:cNvPicPr>
            <a:picLocks noChangeAspect="1"/>
          </p:cNvPicPr>
          <p:nvPr/>
        </p:nvPicPr>
        <p:blipFill>
          <a:blip r:embed="rId1"/>
          <a:srcRect l="0" r="0" t="25" b="25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1100F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1005840" y="1234440"/>
            <a:ext cx="10149840" cy="10058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¿Qué entró realmente en esa casa?</a:t>
            </a:r>
            <a:endParaRPr lang="en-US" sz="4000" dirty="0"/>
          </a:p>
        </p:txBody>
      </p:sp>
      <p:sp>
        <p:nvSpPr>
          <p:cNvPr id="6" name="Text 2"/>
          <p:cNvSpPr/>
          <p:nvPr/>
        </p:nvSpPr>
        <p:spPr>
          <a:xfrm>
            <a:off x="1965960" y="434340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Respuesta final: una interpretación breve + dos evidencias textuales.</a:t>
            </a:r>
            <a:endParaRPr lang="en-US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714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4360" y="502920"/>
            <a:ext cx="1078992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2E4D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Créditos e adaptação</a:t>
            </a:r>
            <a:endParaRPr lang="en-US" sz="3400" dirty="0"/>
          </a:p>
        </p:txBody>
      </p:sp>
      <p:sp>
        <p:nvSpPr>
          <p:cNvPr id="4" name="Text 1"/>
          <p:cNvSpPr/>
          <p:nvPr/>
        </p:nvSpPr>
        <p:spPr>
          <a:xfrm>
            <a:off x="612648" y="1069848"/>
            <a:ext cx="9692640" cy="274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Material didático original para aula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822960" y="1554480"/>
            <a:ext cx="10424160" cy="4251960"/>
          </a:xfrm>
          <a:prstGeom prst="roundRect">
            <a:avLst>
              <a:gd name="adj" fmla="val 1720"/>
            </a:avLst>
          </a:prstGeom>
          <a:solidFill>
            <a:srgbClr val="11100F">
              <a:alpha val="92000"/>
            </a:srgbClr>
          </a:solidFill>
          <a:ln w="11430">
            <a:solidFill>
              <a:srgbClr val="B98A4A">
                <a:alpha val="60000"/>
              </a:srgbClr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43000" y="1874520"/>
            <a:ext cx="9829800" cy="150876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F2E4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Sequência inspirada na estrutura pública da unidade de ProfedeELE sobre “El huésped”, de Amparo Dávila: contextualização da autora, atividades por capítulos, linha do tempo, análise do marido e do huésped, maltrato, interpretação, gerundio, audiocuento, tarefa final, sopa de letras e test.</a:t>
            </a:r>
            <a:endParaRPr lang="en-US" sz="1700" dirty="0"/>
          </a:p>
        </p:txBody>
      </p:sp>
      <p:sp>
        <p:nvSpPr>
          <p:cNvPr id="7" name="Text 4"/>
          <p:cNvSpPr/>
          <p:nvPr/>
        </p:nvSpPr>
        <p:spPr>
          <a:xfrm>
            <a:off x="1143000" y="3886200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BFA98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Fonte consultada: https://www.profedeele.es/actividad/el-huesped-amparo-davila/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143000" y="4572000"/>
            <a:ext cx="9692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i="1" dirty="0">
                <a:solidFill>
                  <a:srgbClr val="D7C2A5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Este deck não replica os materiais premium nem copia o texto integral do site; organiza uma versão adaptada para aula.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473952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BFA98A"/>
                </a:solidFill>
                <a:latin typeface="Arial"/>
                <a:ea typeface="Arial"/>
                <a:cs typeface="Arial"/>
              </a:defRPr>
            </a:lvl1pPr>
          </a:lstStyle>
          <a:p>
            <a:pPr algn="l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huésped — aula completa</dc:title>
  <dc:subject>Aula de literatura fantástica: El huésped, Amparo Dávila</dc:subject>
  <dc:creator>OpenAI</dc:creator>
  <cp:lastModifiedBy>OpenAI</cp:lastModifiedBy>
  <cp:revision>1</cp:revision>
  <dcterms:created xsi:type="dcterms:W3CDTF">2026-08-17T06:49:40Z</dcterms:created>
  <dcterms:modified xsi:type="dcterms:W3CDTF">2026-08-17T06:49:40Z</dcterms:modified>
</cp:coreProperties>
</file>