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03_jovenes_proyect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37"/>
            <a:ext cx="12191695" cy="68614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240" y="1188720"/>
            <a:ext cx="5760720" cy="35661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1300" b="1" i="0">
                <a:solidFill>
                  <a:srgbClr val="1F7A78"/>
                </a:solidFill>
                <a:latin typeface="Segoe UI"/>
              </a:rPr>
              <a:t>Ñ CONECTA · HISPANOQUEST</a:t>
            </a:r>
          </a:p>
          <a:p>
            <a:pPr algn="l">
              <a:spcAft>
                <a:spcPts val="200"/>
              </a:spcAft>
            </a:pPr>
            <a:r>
              <a:rPr sz="2100" b="1" i="0">
                <a:solidFill>
                  <a:srgbClr val="D1543C"/>
                </a:solidFill>
                <a:latin typeface="Georgia"/>
              </a:rPr>
              <a:t>Bloco 1</a:t>
            </a:r>
          </a:p>
          <a:p>
            <a:pPr algn="l">
              <a:lnSpc>
                <a:spcPct val="100000"/>
              </a:lnSpc>
              <a:spcAft>
                <a:spcPts val="1400"/>
              </a:spcAft>
            </a:pPr>
            <a:r>
              <a:rPr sz="4400" b="1" i="0">
                <a:solidFill>
                  <a:srgbClr val="1B2A4A"/>
                </a:solidFill>
                <a:latin typeface="Georgia"/>
              </a:rPr>
              <a:t>Proyectos de
Vida y Futuro</a:t>
            </a:r>
          </a:p>
          <a:p>
            <a:pPr algn="l">
              <a:spcAft>
                <a:spcPts val="500"/>
              </a:spcAft>
            </a:pPr>
            <a:r>
              <a:rPr sz="1800" b="0" i="1">
                <a:solidFill>
                  <a:srgbClr val="1B2A4A"/>
                </a:solidFill>
                <a:latin typeface="Segoe UI"/>
              </a:rPr>
              <a:t>¿Cómo imaginas tu vida después del colegio?</a:t>
            </a:r>
          </a:p>
        </p:txBody>
      </p:sp>
      <p:sp>
        <p:nvSpPr>
          <p:cNvPr id="5" name="Rectangle 4"/>
          <p:cNvSpPr/>
          <p:nvPr/>
        </p:nvSpPr>
        <p:spPr>
          <a:xfrm>
            <a:off x="795528" y="5074920"/>
            <a:ext cx="1280160" cy="54864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5303520"/>
            <a:ext cx="5760720" cy="9144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0" i="0">
                <a:solidFill>
                  <a:srgbClr val="5A646B"/>
                </a:solidFill>
                <a:latin typeface="Segoe UI"/>
              </a:rPr>
              <a:t>3ª série EM · Língua Espanhola · 2 semanas / 4 aulas</a:t>
            </a:r>
          </a:p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5A646B"/>
                </a:solidFill>
                <a:latin typeface="Segoe UI"/>
              </a:rPr>
              <a:t>Profª. Priscila Gomes Santos · [INSERIR TURMA]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D1543C"/>
                </a:solidFill>
                <a:latin typeface="Segoe UI"/>
              </a:rPr>
              <a:t>EL RECORRIDO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400" b="1" i="0">
                <a:solidFill>
                  <a:srgbClr val="1B2A4A"/>
                </a:solidFill>
                <a:latin typeface="Georgia"/>
              </a:rPr>
              <a:t>Quatro aulas, um único texto no final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3127248"/>
            <a:ext cx="10515600" cy="310896"/>
          </a:xfrm>
          <a:prstGeom prst="roundRect">
            <a:avLst>
              <a:gd name="adj" fmla="val 50000"/>
            </a:avLst>
          </a:prstGeom>
          <a:solidFill>
            <a:srgbClr val="EF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207008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65376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523744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182112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840480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98848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157216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15584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73952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132320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90688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449056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107424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65792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424160" y="325983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810512" y="3081528"/>
            <a:ext cx="402336" cy="40233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856232" y="3127248"/>
            <a:ext cx="310896" cy="310896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22960" y="1920240"/>
            <a:ext cx="2377440" cy="1051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4128" y="2048256"/>
            <a:ext cx="2011680" cy="868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050" b="1" i="0">
                <a:solidFill>
                  <a:srgbClr val="1F7A78"/>
                </a:solidFill>
                <a:latin typeface="Segoe UI"/>
              </a:rPr>
              <a:t>01 · DESCUBRIR</a:t>
            </a:r>
          </a:p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B2A4A"/>
                </a:solidFill>
                <a:latin typeface="Georgia"/>
              </a:rPr>
              <a:t>Tengo algo que decir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3611880"/>
            <a:ext cx="2377440" cy="10058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0">
                <a:solidFill>
                  <a:srgbClr val="5A646B"/>
                </a:solidFill>
                <a:latin typeface="Segoe UI"/>
              </a:rPr>
              <a:t>Leio dois testemunhos: gênero, léxico e marcadores.</a:t>
            </a:r>
          </a:p>
        </p:txBody>
      </p:sp>
      <p:sp>
        <p:nvSpPr>
          <p:cNvPr id="27" name="Oval 26"/>
          <p:cNvSpPr/>
          <p:nvPr/>
        </p:nvSpPr>
        <p:spPr>
          <a:xfrm>
            <a:off x="4507992" y="3081528"/>
            <a:ext cx="402336" cy="40233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553712" y="3127248"/>
            <a:ext cx="310896" cy="310896"/>
          </a:xfrm>
          <a:prstGeom prst="ellipse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3520440" y="1920240"/>
            <a:ext cx="2377440" cy="1051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721608" y="2048256"/>
            <a:ext cx="2011680" cy="868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050" b="1" i="0">
                <a:solidFill>
                  <a:srgbClr val="C9821F"/>
                </a:solidFill>
                <a:latin typeface="Segoe UI"/>
              </a:rPr>
              <a:t>02 · DESMONTAR</a:t>
            </a:r>
          </a:p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B2A4A"/>
                </a:solidFill>
                <a:latin typeface="Georgia"/>
              </a:rPr>
              <a:t>¿Cómo lo dice el español?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20440" y="3611880"/>
            <a:ext cx="2377440" cy="10058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0">
                <a:solidFill>
                  <a:srgbClr val="5A646B"/>
                </a:solidFill>
                <a:latin typeface="Segoe UI"/>
              </a:rPr>
              <a:t>Volto às frases já compreendidas e descubro a forma.</a:t>
            </a:r>
          </a:p>
        </p:txBody>
      </p:sp>
      <p:sp>
        <p:nvSpPr>
          <p:cNvPr id="32" name="Oval 31"/>
          <p:cNvSpPr/>
          <p:nvPr/>
        </p:nvSpPr>
        <p:spPr>
          <a:xfrm>
            <a:off x="7205472" y="3081528"/>
            <a:ext cx="402336" cy="40233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251192" y="3127248"/>
            <a:ext cx="310896" cy="310896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217920" y="1920240"/>
            <a:ext cx="2377440" cy="1051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19088" y="2048256"/>
            <a:ext cx="2011680" cy="868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050" b="1" i="0">
                <a:solidFill>
                  <a:srgbClr val="D1543C"/>
                </a:solidFill>
                <a:latin typeface="Segoe UI"/>
              </a:rPr>
              <a:t>03 · ELEGIR</a:t>
            </a:r>
          </a:p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B2A4A"/>
                </a:solidFill>
                <a:latin typeface="Georgia"/>
              </a:rPr>
              <a:t>Dos formas de futuro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17920" y="3611880"/>
            <a:ext cx="2377440" cy="10058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0">
                <a:solidFill>
                  <a:srgbClr val="5A646B"/>
                </a:solidFill>
                <a:latin typeface="Segoe UI"/>
              </a:rPr>
              <a:t>Irregulares de raiz e a escolha entre as duas formas.</a:t>
            </a:r>
          </a:p>
        </p:txBody>
      </p:sp>
      <p:sp>
        <p:nvSpPr>
          <p:cNvPr id="37" name="Oval 36"/>
          <p:cNvSpPr/>
          <p:nvPr/>
        </p:nvSpPr>
        <p:spPr>
          <a:xfrm>
            <a:off x="9902952" y="3081528"/>
            <a:ext cx="402336" cy="40233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948672" y="3127248"/>
            <a:ext cx="310896" cy="310896"/>
          </a:xfrm>
          <a:prstGeom prst="ellipse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8915400" y="1920240"/>
            <a:ext cx="2377440" cy="1051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116568" y="2048256"/>
            <a:ext cx="2011680" cy="868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050" b="1" i="0">
                <a:solidFill>
                  <a:srgbClr val="1B2A4A"/>
                </a:solidFill>
                <a:latin typeface="Segoe UI"/>
              </a:rPr>
              <a:t>04 · CONSTRUIR</a:t>
            </a:r>
          </a:p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B2A4A"/>
                </a:solidFill>
                <a:latin typeface="Georgia"/>
              </a:rPr>
              <a:t>Mi testimonio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915400" y="3611880"/>
            <a:ext cx="2377440" cy="10058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0">
                <a:solidFill>
                  <a:srgbClr val="5A646B"/>
                </a:solidFill>
                <a:latin typeface="Segoe UI"/>
              </a:rPr>
              <a:t>Escrevo, reviso por critérios e leio para a turma.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22960" y="4892040"/>
            <a:ext cx="10515600" cy="105156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78992" y="5029200"/>
            <a:ext cx="10003536" cy="79552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O OBJETO MAIOR DO BLOCO NÃO É “FUTURO SIMPLES”</a:t>
            </a:r>
          </a:p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É a construção discursiva de projetos e expectativas em espanhol. Gênero, léxico, marcadores e as duas formas verbais são recursos mobilizados para isso.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Ñ Conecta · HispanoQuest · Bloco 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863840" y="-1463040"/>
            <a:ext cx="5852160" cy="5852160"/>
          </a:xfrm>
          <a:prstGeom prst="ellipse">
            <a:avLst/>
          </a:prstGeom>
          <a:solidFill>
            <a:srgbClr val="12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5394960" cy="40233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1200" b="1" i="0">
                <a:solidFill>
                  <a:srgbClr val="7FD4D0"/>
                </a:solidFill>
                <a:latin typeface="Segoe UI"/>
              </a:rPr>
              <a:t>AULA 1 · 50 MIN · DESCUBRIR</a:t>
            </a:r>
          </a:p>
          <a:p>
            <a:pPr algn="l">
              <a:lnSpc>
                <a:spcPct val="105000"/>
              </a:lnSpc>
              <a:spcAft>
                <a:spcPts val="1400"/>
              </a:spcAft>
            </a:pPr>
            <a:r>
              <a:rPr sz="3300" b="1" i="0">
                <a:solidFill>
                  <a:srgbClr val="FFFFFF"/>
                </a:solidFill>
                <a:latin typeface="Georgia"/>
              </a:rPr>
              <a:t>Tengo algo que decir
antes de aprender
a conjugarlo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CBD6DD"/>
                </a:solidFill>
                <a:latin typeface="Segoe UI"/>
              </a:rPr>
              <a:t>Hoje ninguém conjuga nada. Hoje escutamos dois jovens falando do que querem da própria vida.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806440"/>
            <a:ext cx="1188720" cy="54864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ular Callout 5"/>
          <p:cNvSpPr/>
          <p:nvPr/>
        </p:nvSpPr>
        <p:spPr>
          <a:xfrm>
            <a:off x="6858000" y="1371600"/>
            <a:ext cx="4206240" cy="1371600"/>
          </a:xfrm>
          <a:prstGeom prst="wedgeRoundRectCallout">
            <a:avLst/>
          </a:prstGeom>
          <a:solidFill>
            <a:srgbClr val="FFFFFF"/>
          </a:solidFill>
          <a:ln w="15875">
            <a:solidFill>
              <a:srgbClr val="1F7A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14032" y="1481328"/>
            <a:ext cx="3694175" cy="1014983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1">
                <a:solidFill>
                  <a:srgbClr val="1B2A4A"/>
                </a:solidFill>
                <a:latin typeface="Georgia"/>
              </a:rPr>
              <a:t>«El año que viene voy a estudiar Enfermería.»</a:t>
            </a:r>
          </a:p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Camila · Montevideo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7406640" y="3840480"/>
            <a:ext cx="4206240" cy="1371600"/>
          </a:xfrm>
          <a:prstGeom prst="wedgeRoundRectCallout">
            <a:avLst/>
          </a:prstGeom>
          <a:solidFill>
            <a:srgbClr val="FFFFFF"/>
          </a:solidFill>
          <a:ln w="15875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62671" y="3950208"/>
            <a:ext cx="3694175" cy="1014983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1">
                <a:solidFill>
                  <a:srgbClr val="1B2A4A"/>
                </a:solidFill>
                <a:latin typeface="Georgia"/>
              </a:rPr>
              <a:t>«Después del colegio, haré un curso técnico.»</a:t>
            </a:r>
          </a:p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D1543C"/>
                </a:solidFill>
                <a:latin typeface="Segoe UI"/>
              </a:rPr>
              <a:t>Mateo · Puebla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PARA EMPEZAR · ORAL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800" b="1" i="0">
                <a:solidFill>
                  <a:srgbClr val="1B2A4A"/>
                </a:solidFill>
                <a:latin typeface="Georgia"/>
              </a:rPr>
              <a:t>Antes de leer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ular Callout 5"/>
          <p:cNvSpPr/>
          <p:nvPr/>
        </p:nvSpPr>
        <p:spPr>
          <a:xfrm>
            <a:off x="822960" y="2286000"/>
            <a:ext cx="3291840" cy="2011680"/>
          </a:xfrm>
          <a:prstGeom prst="wedgeRoundRectCallout">
            <a:avLst/>
          </a:prstGeom>
          <a:solidFill>
            <a:srgbClr val="FFFFFF"/>
          </a:solidFill>
          <a:ln w="15875">
            <a:solidFill>
              <a:srgbClr val="1F7A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78992" y="2395728"/>
            <a:ext cx="2779776" cy="1488643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900" b="0" i="0">
                <a:solidFill>
                  <a:srgbClr val="1B2A4A"/>
                </a:solidFill>
                <a:latin typeface="Georgia"/>
              </a:rPr>
              <a:t>¿Qué vas a hacer
el año que viene?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389120" y="2286000"/>
            <a:ext cx="3291840" cy="2011680"/>
          </a:xfrm>
          <a:prstGeom prst="wedgeRoundRectCallout">
            <a:avLst/>
          </a:prstGeom>
          <a:solidFill>
            <a:srgbClr val="FFFFFF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5152" y="2395728"/>
            <a:ext cx="2779776" cy="1488643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900" b="0" i="0">
                <a:solidFill>
                  <a:srgbClr val="1B2A4A"/>
                </a:solidFill>
                <a:latin typeface="Georgia"/>
              </a:rPr>
              <a:t>¿Hay algo que quieres
hacer algún día?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7955279" y="2286000"/>
            <a:ext cx="3291840" cy="2011680"/>
          </a:xfrm>
          <a:prstGeom prst="wedgeRoundRectCallout">
            <a:avLst/>
          </a:prstGeom>
          <a:solidFill>
            <a:srgbClr val="FFFFFF"/>
          </a:solidFill>
          <a:ln w="15875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11311" y="2395728"/>
            <a:ext cx="2779776" cy="1488643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900" b="0" i="0">
                <a:solidFill>
                  <a:srgbClr val="1B2A4A"/>
                </a:solidFill>
                <a:latin typeface="Georgia"/>
              </a:rPr>
              <a:t>¿Todo el mundo tiene que
ir a la universidad?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937760"/>
            <a:ext cx="1069848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 i="1">
                <a:solidFill>
                  <a:srgbClr val="5A646B"/>
                </a:solidFill>
                <a:latin typeface="Segoe UI"/>
              </a:rPr>
              <a:t>Responder em espanhol como puder — palavra solta vale. O objetivo é abrir o tema, não avaliar a forma.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1 · descubrir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TESTIMONIO · LEITURA</a:t>
            </a:r>
          </a:p>
        </p:txBody>
      </p:sp>
      <p:sp>
        <p:nvSpPr>
          <p:cNvPr id="4" name="Oval 3"/>
          <p:cNvSpPr/>
          <p:nvPr/>
        </p:nvSpPr>
        <p:spPr>
          <a:xfrm>
            <a:off x="777240" y="713232"/>
            <a:ext cx="841248" cy="841248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896112"/>
            <a:ext cx="841248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FFFFFF"/>
                </a:solidFill>
                <a:latin typeface="Georgia"/>
              </a:rPr>
              <a:t>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3080" y="749808"/>
            <a:ext cx="7315200" cy="9144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3000" b="1" i="0">
                <a:solidFill>
                  <a:srgbClr val="1B2A4A"/>
                </a:solidFill>
                <a:latin typeface="Georgia"/>
              </a:rPr>
              <a:t>Camila, 17 años</a:t>
            </a:r>
          </a:p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5A646B"/>
                </a:solidFill>
                <a:latin typeface="Segoe UI"/>
              </a:rPr>
              <a:t>Montevideo, Uruguay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7863840" cy="35661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148840"/>
            <a:ext cx="7223760" cy="31089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650" b="0">
                <a:solidFill>
                  <a:srgbClr val="151A1E"/>
                </a:solidFill>
                <a:latin typeface="Georgia"/>
              </a:rPr>
              <a:t>Me llamo Camila y estoy terminando el colegio. Durante años dije que iba a estudiar Medicina, pero el año pasado empecé a dar clases de apoyo a chicos del barrio y algo cambió. </a:t>
            </a:r>
            <a:r>
              <a:rPr sz="1650" b="1">
                <a:solidFill>
                  <a:srgbClr val="1F7A78"/>
                </a:solidFill>
                <a:latin typeface="Georgia"/>
              </a:rPr>
              <a:t>El año que viene</a:t>
            </a:r>
            <a:r>
              <a:rPr sz="1650" b="0">
                <a:solidFill>
                  <a:srgbClr val="151A1E"/>
                </a:solidFill>
                <a:latin typeface="Georgia"/>
              </a:rPr>
              <a:t> voy a estudiar Enfermería. Quiero trabajar en un hospital y ayudar a personas que necesitan atención. </a:t>
            </a:r>
            <a:r>
              <a:rPr sz="1650" b="1">
                <a:solidFill>
                  <a:srgbClr val="1F7A78"/>
                </a:solidFill>
                <a:latin typeface="Georgia"/>
              </a:rPr>
              <a:t>Dentro de cinco años</a:t>
            </a:r>
            <a:r>
              <a:rPr sz="1650" b="0">
                <a:solidFill>
                  <a:srgbClr val="151A1E"/>
                </a:solidFill>
                <a:latin typeface="Georgia"/>
              </a:rPr>
              <a:t>, tendré más experiencia y seguiré aprendiendo. </a:t>
            </a:r>
            <a:r>
              <a:rPr sz="1650" b="1">
                <a:solidFill>
                  <a:srgbClr val="1F7A78"/>
                </a:solidFill>
                <a:latin typeface="Georgia"/>
              </a:rPr>
              <a:t>Algún día</a:t>
            </a:r>
            <a:r>
              <a:rPr sz="1650" b="0">
                <a:solidFill>
                  <a:srgbClr val="151A1E"/>
                </a:solidFill>
                <a:latin typeface="Georgia"/>
              </a:rPr>
              <a:t> tendré mi propio proyecto: un espacio de salud comunitaria en mi barrio. No sé si saldrá todo como lo pienso, pero sé para dónde quiero ir.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029200"/>
            <a:ext cx="722376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0" i="1">
                <a:solidFill>
                  <a:srgbClr val="5A646B"/>
                </a:solidFill>
                <a:latin typeface="Segoe UI"/>
              </a:rPr>
              <a:t>Glosario: el colegio = a escola de ensino médio · dar clases de apoyo = dar reforço escolar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15400" y="1874519"/>
            <a:ext cx="2468880" cy="356616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25712" y="2084831"/>
            <a:ext cx="210312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50" b="1" i="0">
                <a:solidFill>
                  <a:srgbClr val="1F7A78"/>
                </a:solidFill>
                <a:latin typeface="Segoe UI"/>
              </a:rPr>
              <a:t>MARCADORES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25712" y="2560320"/>
            <a:ext cx="2057400" cy="5669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253728" y="2697480"/>
            <a:ext cx="18288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el año que viene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25712" y="3273552"/>
            <a:ext cx="2057400" cy="5669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53728" y="3410712"/>
            <a:ext cx="18288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dentro de cinco años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5712" y="3986783"/>
            <a:ext cx="2057400" cy="5669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53728" y="4123944"/>
            <a:ext cx="18288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algún día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25712" y="4800600"/>
            <a:ext cx="205740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150" b="0" i="1">
                <a:solidFill>
                  <a:srgbClr val="5A646B"/>
                </a:solidFill>
                <a:latin typeface="Segoe UI"/>
              </a:rPr>
              <a:t>Qual deles está
mais lejos?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715000"/>
            <a:ext cx="1069848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50" b="0" i="1">
                <a:solidFill>
                  <a:srgbClr val="5A646B"/>
                </a:solidFill>
                <a:latin typeface="Segoe UI"/>
              </a:rPr>
              <a:t>Testimonios elaborados para este bloco, a partir de percursos frequentes entre jovens hispano-americanos. Não são depoimentos coletados.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1 · descubrir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D1543C"/>
                </a:solidFill>
                <a:latin typeface="Segoe UI"/>
              </a:rPr>
              <a:t>TESTIMONIO · LEITURA</a:t>
            </a:r>
          </a:p>
        </p:txBody>
      </p:sp>
      <p:sp>
        <p:nvSpPr>
          <p:cNvPr id="4" name="Oval 3"/>
          <p:cNvSpPr/>
          <p:nvPr/>
        </p:nvSpPr>
        <p:spPr>
          <a:xfrm>
            <a:off x="777240" y="713232"/>
            <a:ext cx="841248" cy="841248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896112"/>
            <a:ext cx="841248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FFFFFF"/>
                </a:solidFill>
                <a:latin typeface="Georgia"/>
              </a:rPr>
              <a:t>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3080" y="749808"/>
            <a:ext cx="7315200" cy="9144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3000" b="1" i="0">
                <a:solidFill>
                  <a:srgbClr val="1B2A4A"/>
                </a:solidFill>
                <a:latin typeface="Georgia"/>
              </a:rPr>
              <a:t>Mateo, 18 años</a:t>
            </a:r>
          </a:p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5A646B"/>
                </a:solidFill>
                <a:latin typeface="Segoe UI"/>
              </a:rPr>
              <a:t>Puebla, México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874519"/>
            <a:ext cx="7863840" cy="35661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2148840"/>
            <a:ext cx="7223760" cy="31089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22000"/>
              </a:lnSpc>
            </a:pPr>
            <a:r>
              <a:rPr sz="1650" b="0">
                <a:solidFill>
                  <a:srgbClr val="151A1E"/>
                </a:solidFill>
                <a:latin typeface="Georgia"/>
              </a:rPr>
              <a:t>Soy Mateo y no voy a entrar a la universidad el año que viene; no me da vergüenza decirlo. </a:t>
            </a:r>
            <a:r>
              <a:rPr sz="1650" b="1">
                <a:solidFill>
                  <a:srgbClr val="D1543C"/>
                </a:solidFill>
                <a:latin typeface="Georgia"/>
              </a:rPr>
              <a:t>Después del colegio</a:t>
            </a:r>
            <a:r>
              <a:rPr sz="1650" b="0">
                <a:solidFill>
                  <a:srgbClr val="151A1E"/>
                </a:solidFill>
                <a:latin typeface="Georgia"/>
              </a:rPr>
              <a:t>, haré un curso técnico y buscaré mi primer empleo. También voy a ahorrar dinero durante dos años para entrar en la universidad más adelante. </a:t>
            </a:r>
            <a:r>
              <a:rPr sz="1650" b="1">
                <a:solidFill>
                  <a:srgbClr val="D1543C"/>
                </a:solidFill>
                <a:latin typeface="Georgia"/>
              </a:rPr>
              <a:t>En el futuro</a:t>
            </a:r>
            <a:r>
              <a:rPr sz="1650" b="0">
                <a:solidFill>
                  <a:srgbClr val="151A1E"/>
                </a:solidFill>
                <a:latin typeface="Georgia"/>
              </a:rPr>
              <a:t>, trabajaré con tecnología y tendré mi propio proyecto, con dos o tres personas trabajando conmigo. Mi mamá dice que </a:t>
            </a:r>
            <a:r>
              <a:rPr sz="1650" b="1">
                <a:solidFill>
                  <a:srgbClr val="D1543C"/>
                </a:solidFill>
                <a:latin typeface="Georgia"/>
              </a:rPr>
              <a:t>algún día</a:t>
            </a:r>
            <a:r>
              <a:rPr sz="1650" b="0">
                <a:solidFill>
                  <a:srgbClr val="151A1E"/>
                </a:solidFill>
                <a:latin typeface="Georgia"/>
              </a:rPr>
              <a:t> volveré a estudiar una carrera; puede ser. Por ahora, mi plan es este y me gusta.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029200"/>
            <a:ext cx="722376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0" i="1">
                <a:solidFill>
                  <a:srgbClr val="5A646B"/>
                </a:solidFill>
                <a:latin typeface="Segoe UI"/>
              </a:rPr>
              <a:t>Glosario: buscar empleo = procurar emprego · ahorrar = poupar · una carrera = um curso superior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15400" y="1874519"/>
            <a:ext cx="2468880" cy="356616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25712" y="2084831"/>
            <a:ext cx="210312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50" b="1" i="0">
                <a:solidFill>
                  <a:srgbClr val="D1543C"/>
                </a:solidFill>
                <a:latin typeface="Segoe UI"/>
              </a:rPr>
              <a:t>MARCADORES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25712" y="2560320"/>
            <a:ext cx="2057400" cy="5669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253728" y="2697480"/>
            <a:ext cx="18288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después del colegio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25712" y="3273552"/>
            <a:ext cx="2057400" cy="5669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53728" y="3410712"/>
            <a:ext cx="18288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en el futuro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5712" y="3986783"/>
            <a:ext cx="2057400" cy="56692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53728" y="4123944"/>
            <a:ext cx="18288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algún día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25712" y="4800600"/>
            <a:ext cx="205740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150" b="0" i="1">
                <a:solidFill>
                  <a:srgbClr val="5A646B"/>
                </a:solidFill>
                <a:latin typeface="Segoe UI"/>
              </a:rPr>
              <a:t>Qual deles está
mais lejos?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715000"/>
            <a:ext cx="1069848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50" b="0" i="1">
                <a:solidFill>
                  <a:srgbClr val="5A646B"/>
                </a:solidFill>
                <a:latin typeface="Segoe UI"/>
              </a:rPr>
              <a:t>Testimonios elaborados para este bloco, a partir de percursos frequentes entre jovens hispano-americanos. Não são depoimentos coletados.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1 · descubrir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COMPARAR · EN PAREJAS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400" b="1" i="0">
                <a:solidFill>
                  <a:srgbClr val="1B2A4A"/>
                </a:solidFill>
                <a:latin typeface="Georgia"/>
              </a:rPr>
              <a:t>Dos caminos, dos maneras de contarlos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286000"/>
            <a:ext cx="566928" cy="566928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31720"/>
            <a:ext cx="566928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FFFFFF"/>
                </a:solidFill>
                <a:latin typeface="Georgia"/>
              </a:rPr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898648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Camila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783080" y="2496312"/>
            <a:ext cx="9509760" cy="256032"/>
          </a:xfrm>
          <a:prstGeom prst="roundRect">
            <a:avLst>
              <a:gd name="adj" fmla="val 50000"/>
            </a:avLst>
          </a:prstGeom>
          <a:solidFill>
            <a:srgbClr val="EF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167128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825496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83864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142232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800600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58968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17336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775704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434071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92440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750808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409176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067544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725912" y="2601468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075688" y="2459736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2121408" y="2505456"/>
            <a:ext cx="237744" cy="237744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88720" y="2898648"/>
            <a:ext cx="210312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0" i="0">
                <a:solidFill>
                  <a:srgbClr val="1B2A4A"/>
                </a:solidFill>
                <a:latin typeface="Segoe UI"/>
              </a:rPr>
              <a:t>Termina el colegio</a:t>
            </a:r>
          </a:p>
        </p:txBody>
      </p:sp>
      <p:sp>
        <p:nvSpPr>
          <p:cNvPr id="27" name="Oval 26"/>
          <p:cNvSpPr/>
          <p:nvPr/>
        </p:nvSpPr>
        <p:spPr>
          <a:xfrm>
            <a:off x="4453128" y="2459736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4498848" y="2505456"/>
            <a:ext cx="237744" cy="237744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566160" y="2898648"/>
            <a:ext cx="210312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0" i="0">
                <a:solidFill>
                  <a:srgbClr val="1B2A4A"/>
                </a:solidFill>
                <a:latin typeface="Segoe UI"/>
              </a:rPr>
              <a:t>Estudiar Enfermería</a:t>
            </a:r>
          </a:p>
        </p:txBody>
      </p:sp>
      <p:sp>
        <p:nvSpPr>
          <p:cNvPr id="30" name="Oval 29"/>
          <p:cNvSpPr/>
          <p:nvPr/>
        </p:nvSpPr>
        <p:spPr>
          <a:xfrm>
            <a:off x="6830568" y="2459736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876288" y="2505456"/>
            <a:ext cx="237744" cy="237744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0" y="2898648"/>
            <a:ext cx="210312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0" i="0">
                <a:solidFill>
                  <a:srgbClr val="1B2A4A"/>
                </a:solidFill>
                <a:latin typeface="Segoe UI"/>
              </a:rPr>
              <a:t>Trabajar en un hospital</a:t>
            </a:r>
          </a:p>
        </p:txBody>
      </p:sp>
      <p:sp>
        <p:nvSpPr>
          <p:cNvPr id="33" name="Oval 32"/>
          <p:cNvSpPr/>
          <p:nvPr/>
        </p:nvSpPr>
        <p:spPr>
          <a:xfrm>
            <a:off x="9208007" y="2459736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253728" y="2505456"/>
            <a:ext cx="237744" cy="237744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21040" y="2898648"/>
            <a:ext cx="210312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0" i="0">
                <a:solidFill>
                  <a:srgbClr val="1B2A4A"/>
                </a:solidFill>
                <a:latin typeface="Segoe UI"/>
              </a:rPr>
              <a:t>Proyecto propio</a:t>
            </a:r>
          </a:p>
        </p:txBody>
      </p:sp>
      <p:sp>
        <p:nvSpPr>
          <p:cNvPr id="36" name="Oval 35"/>
          <p:cNvSpPr/>
          <p:nvPr/>
        </p:nvSpPr>
        <p:spPr>
          <a:xfrm>
            <a:off x="777240" y="3886200"/>
            <a:ext cx="566928" cy="566928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77240" y="3931920"/>
            <a:ext cx="566928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FFFFFF"/>
                </a:solidFill>
                <a:latin typeface="Georgia"/>
              </a:rPr>
              <a:t>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77240" y="4498848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150" b="1" i="0">
                <a:solidFill>
                  <a:srgbClr val="D1543C"/>
                </a:solidFill>
                <a:latin typeface="Segoe UI"/>
              </a:rPr>
              <a:t>Mateo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783080" y="4096511"/>
            <a:ext cx="9509760" cy="256032"/>
          </a:xfrm>
          <a:prstGeom prst="roundRect">
            <a:avLst>
              <a:gd name="adj" fmla="val 50000"/>
            </a:avLst>
          </a:prstGeom>
          <a:solidFill>
            <a:srgbClr val="EF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167128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825496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483864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142232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800600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5458968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117336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6775704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7434071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8092440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750808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409176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67544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725912" y="4201667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2075688" y="4059936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2121408" y="4105656"/>
            <a:ext cx="237744" cy="237744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188720" y="4498848"/>
            <a:ext cx="210312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0" i="0">
                <a:solidFill>
                  <a:srgbClr val="1B2A4A"/>
                </a:solidFill>
                <a:latin typeface="Segoe UI"/>
              </a:rPr>
              <a:t>Termina el colegio</a:t>
            </a:r>
          </a:p>
        </p:txBody>
      </p:sp>
      <p:sp>
        <p:nvSpPr>
          <p:cNvPr id="57" name="Oval 56"/>
          <p:cNvSpPr/>
          <p:nvPr/>
        </p:nvSpPr>
        <p:spPr>
          <a:xfrm>
            <a:off x="4453128" y="4059936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4498848" y="4105656"/>
            <a:ext cx="237744" cy="237744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3566160" y="4498848"/>
            <a:ext cx="210312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0" i="0">
                <a:solidFill>
                  <a:srgbClr val="1B2A4A"/>
                </a:solidFill>
                <a:latin typeface="Segoe UI"/>
              </a:rPr>
              <a:t>Curso técnico + empleo</a:t>
            </a:r>
          </a:p>
        </p:txBody>
      </p:sp>
      <p:sp>
        <p:nvSpPr>
          <p:cNvPr id="60" name="Oval 59"/>
          <p:cNvSpPr/>
          <p:nvPr/>
        </p:nvSpPr>
        <p:spPr>
          <a:xfrm>
            <a:off x="6830568" y="4059936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6876288" y="4105656"/>
            <a:ext cx="237744" cy="237744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5943600" y="4498848"/>
            <a:ext cx="210312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0" i="0">
                <a:solidFill>
                  <a:srgbClr val="1B2A4A"/>
                </a:solidFill>
                <a:latin typeface="Segoe UI"/>
              </a:rPr>
              <a:t>Ahorrar dos años</a:t>
            </a:r>
          </a:p>
        </p:txBody>
      </p:sp>
      <p:sp>
        <p:nvSpPr>
          <p:cNvPr id="63" name="Oval 62"/>
          <p:cNvSpPr/>
          <p:nvPr/>
        </p:nvSpPr>
        <p:spPr>
          <a:xfrm>
            <a:off x="9208007" y="4059936"/>
            <a:ext cx="329184" cy="32918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253728" y="4105656"/>
            <a:ext cx="237744" cy="237744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321040" y="4498848"/>
            <a:ext cx="210312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0" i="0">
                <a:solidFill>
                  <a:srgbClr val="1B2A4A"/>
                </a:solidFill>
                <a:latin typeface="Segoe UI"/>
              </a:rPr>
              <a:t>Proyecto propio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777240" y="5532120"/>
            <a:ext cx="10607040" cy="91440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33271" y="5669280"/>
            <a:ext cx="10094976" cy="658368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A PERGUNTA QUE FECHA A COMPARAÇÃO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Os dois falam do futuro do mesmo jeito? Onde cada um usa «voy a…» e onde usa «tendré, haré, trabajaré»?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1 · descubrir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LÉXICO · SALE DE LOS TEXTOS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400" b="1" i="0">
                <a:solidFill>
                  <a:srgbClr val="1B2A4A"/>
                </a:solidFill>
                <a:latin typeface="Georgia"/>
              </a:rPr>
              <a:t>Tres territorios para hablar de mi futuro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2057400"/>
            <a:ext cx="3383280" cy="306324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77240" y="2057400"/>
            <a:ext cx="3383280" cy="566928"/>
          </a:xfrm>
          <a:prstGeom prst="roundRect">
            <a:avLst>
              <a:gd name="adj" fmla="val 20000"/>
            </a:avLst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194560"/>
            <a:ext cx="292608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FFFFFF"/>
                </a:solidFill>
                <a:latin typeface="Segoe UI"/>
              </a:rPr>
              <a:t>FORMACIÓN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788920"/>
            <a:ext cx="2926080" cy="21945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350" b="0" i="0">
                <a:solidFill>
                  <a:srgbClr val="151A1E"/>
                </a:solidFill>
                <a:latin typeface="Segoe UI"/>
              </a:rPr>
              <a:t>terminar el colegio
estudiar una carrera
entrar en la universidad
hacer un curso técnico
rendir un examen
sacar el título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057400"/>
            <a:ext cx="3383280" cy="3063240"/>
          </a:xfrm>
          <a:prstGeom prst="roundRect">
            <a:avLst>
              <a:gd name="adj" fmla="val 45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89120" y="2057400"/>
            <a:ext cx="3383280" cy="566928"/>
          </a:xfrm>
          <a:prstGeom prst="roundRect">
            <a:avLst>
              <a:gd name="adj" fmla="val 20000"/>
            </a:avLst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20" y="2194560"/>
            <a:ext cx="292608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FFFFFF"/>
                </a:solidFill>
                <a:latin typeface="Segoe UI"/>
              </a:rPr>
              <a:t>TRABAJO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788920"/>
            <a:ext cx="2926080" cy="21945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350" b="0" i="0">
                <a:solidFill>
                  <a:srgbClr val="151A1E"/>
                </a:solidFill>
                <a:latin typeface="Segoe UI"/>
              </a:rPr>
              <a:t>conseguir / buscar empleo
trabajar como…
trabajar en…
ahorrar dinero
montar mi propio negocio
ganarme la vida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2057400"/>
            <a:ext cx="3383280" cy="3063240"/>
          </a:xfrm>
          <a:prstGeom prst="roundRect">
            <a:avLst>
              <a:gd name="adj" fmla="val 4500"/>
            </a:avLst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001000" y="2057400"/>
            <a:ext cx="3383280" cy="566928"/>
          </a:xfrm>
          <a:prstGeom prst="roundRect">
            <a:avLst>
              <a:gd name="adj" fmla="val 20000"/>
            </a:avLst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2194560"/>
            <a:ext cx="292608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FFFFFF"/>
                </a:solidFill>
                <a:latin typeface="Segoe UI"/>
              </a:rPr>
              <a:t>VIDA PERSONAL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788920"/>
            <a:ext cx="2926080" cy="21945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500"/>
              </a:spcAft>
            </a:pPr>
            <a:r>
              <a:rPr sz="1350" b="0" i="0">
                <a:solidFill>
                  <a:srgbClr val="151A1E"/>
                </a:solidFill>
                <a:latin typeface="Segoe UI"/>
              </a:rPr>
              <a:t>vivir solo/a
mudarme a otra ciudad
viajar
formar una familia
ayudar a mi familia
volver a mi ciudad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349240"/>
            <a:ext cx="10607040" cy="86868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33271" y="5486400"/>
            <a:ext cx="10094976" cy="61264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SUA TAREFA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Escolher SEIS expressões que servem ao seu projeto — duas de cada território. Elas voltam na aula 4.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1 · descubrir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MARCADORES TEMPORALES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800" b="1" i="0">
                <a:solidFill>
                  <a:srgbClr val="1B2A4A"/>
                </a:solidFill>
                <a:latin typeface="Georgia"/>
              </a:rPr>
              <a:t>El futuro tiene distancias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3246120"/>
            <a:ext cx="10515600" cy="384048"/>
          </a:xfrm>
          <a:prstGeom prst="roundRect">
            <a:avLst>
              <a:gd name="adj" fmla="val 50000"/>
            </a:avLst>
          </a:prstGeom>
          <a:solidFill>
            <a:srgbClr val="EF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207008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65376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523744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182112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840480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98848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157216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15584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73952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132320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90688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449056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107424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65792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424160" y="3415284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43000" y="3255264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8720" y="3300984"/>
            <a:ext cx="274320" cy="274320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84631" y="2331720"/>
            <a:ext cx="1682496" cy="777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76072" y="2478024"/>
            <a:ext cx="1499616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mañana</a:t>
            </a:r>
          </a:p>
        </p:txBody>
      </p:sp>
      <p:sp>
        <p:nvSpPr>
          <p:cNvPr id="26" name="Oval 25"/>
          <p:cNvSpPr/>
          <p:nvPr/>
        </p:nvSpPr>
        <p:spPr>
          <a:xfrm>
            <a:off x="3063240" y="3255264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3108960" y="3300984"/>
            <a:ext cx="274320" cy="274320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2404872" y="3886200"/>
            <a:ext cx="1682496" cy="777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496312" y="4032504"/>
            <a:ext cx="1499616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el año
que viene</a:t>
            </a:r>
          </a:p>
        </p:txBody>
      </p:sp>
      <p:sp>
        <p:nvSpPr>
          <p:cNvPr id="30" name="Oval 29"/>
          <p:cNvSpPr/>
          <p:nvPr/>
        </p:nvSpPr>
        <p:spPr>
          <a:xfrm>
            <a:off x="4983480" y="3255264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5029200" y="3300984"/>
            <a:ext cx="274320" cy="274320"/>
          </a:xfrm>
          <a:prstGeom prst="ellipse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325112" y="2331720"/>
            <a:ext cx="1682496" cy="777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416552" y="2478024"/>
            <a:ext cx="1499616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después
del colegio</a:t>
            </a:r>
          </a:p>
        </p:txBody>
      </p:sp>
      <p:sp>
        <p:nvSpPr>
          <p:cNvPr id="34" name="Oval 33"/>
          <p:cNvSpPr/>
          <p:nvPr/>
        </p:nvSpPr>
        <p:spPr>
          <a:xfrm>
            <a:off x="6903720" y="3255264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949440" y="3300984"/>
            <a:ext cx="274320" cy="274320"/>
          </a:xfrm>
          <a:prstGeom prst="ellipse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245352" y="3886200"/>
            <a:ext cx="1682496" cy="777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336792" y="4032504"/>
            <a:ext cx="1499616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dentro de
cinco años</a:t>
            </a:r>
          </a:p>
        </p:txBody>
      </p:sp>
      <p:sp>
        <p:nvSpPr>
          <p:cNvPr id="38" name="Oval 37"/>
          <p:cNvSpPr/>
          <p:nvPr/>
        </p:nvSpPr>
        <p:spPr>
          <a:xfrm>
            <a:off x="8823959" y="3255264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869680" y="3300984"/>
            <a:ext cx="274320" cy="274320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8165592" y="2331720"/>
            <a:ext cx="1682496" cy="777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257031" y="2478024"/>
            <a:ext cx="1499616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en el futuro</a:t>
            </a:r>
          </a:p>
        </p:txBody>
      </p:sp>
      <p:sp>
        <p:nvSpPr>
          <p:cNvPr id="42" name="Oval 41"/>
          <p:cNvSpPr/>
          <p:nvPr/>
        </p:nvSpPr>
        <p:spPr>
          <a:xfrm>
            <a:off x="10744199" y="3255264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789919" y="3300984"/>
            <a:ext cx="274320" cy="274320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10085832" y="3886200"/>
            <a:ext cx="1682496" cy="777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0177272" y="4032504"/>
            <a:ext cx="1499616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</a:pPr>
            <a:r>
              <a:rPr sz="1250" b="1" i="0">
                <a:solidFill>
                  <a:srgbClr val="1B2A4A"/>
                </a:solidFill>
                <a:latin typeface="Segoe UI"/>
              </a:rPr>
              <a:t>algún día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2960" y="4892040"/>
            <a:ext cx="493776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1" i="0">
                <a:solidFill>
                  <a:srgbClr val="1F7A78"/>
                </a:solidFill>
                <a:latin typeface="Segoe UI"/>
              </a:rPr>
              <a:t>cerca ›››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778240" y="4892040"/>
            <a:ext cx="256032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200" b="1" i="0">
                <a:solidFill>
                  <a:srgbClr val="D1543C"/>
                </a:solidFill>
                <a:latin typeface="Segoe UI"/>
              </a:rPr>
              <a:t>››› lejos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22960" y="5303520"/>
            <a:ext cx="10515600" cy="91440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78992" y="5440680"/>
            <a:ext cx="10003536" cy="658368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POR QUE ISSO IMPORTA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Sem marcador, um relato de futuro vira uma lista de frases soltas. É ele que diz ao leitor quando — e, principalmente, quão longe.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1 · descubrir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CIERRE · AULA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800" b="1" i="0">
                <a:solidFill>
                  <a:srgbClr val="1B2A4A"/>
                </a:solidFill>
                <a:latin typeface="Georgia"/>
              </a:rPr>
              <a:t>Lo que ya tenemos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77240" y="2194560"/>
            <a:ext cx="2468880" cy="1737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7240" y="2194560"/>
            <a:ext cx="2468880" cy="82296"/>
          </a:xfrm>
          <a:prstGeom prst="rect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468880"/>
            <a:ext cx="2011680" cy="13716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1F7A78"/>
                </a:solidFill>
                <a:latin typeface="Segoe UI"/>
              </a:rPr>
              <a:t>GÊNERO</a:t>
            </a:r>
          </a:p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151A1E"/>
                </a:solidFill>
                <a:latin typeface="Segoe UI"/>
              </a:rPr>
              <a:t>sabemos que texto vamos escrever: testimonio em 1ª pessoa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2194560"/>
            <a:ext cx="2468880" cy="1737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74720" y="2194560"/>
            <a:ext cx="2468880" cy="82296"/>
          </a:xfrm>
          <a:prstGeom prst="rect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703320" y="2468880"/>
            <a:ext cx="2011680" cy="13716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C9821F"/>
                </a:solidFill>
                <a:latin typeface="Segoe UI"/>
              </a:rPr>
              <a:t>LÉXICO</a:t>
            </a:r>
          </a:p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151A1E"/>
                </a:solidFill>
                <a:latin typeface="Segoe UI"/>
              </a:rPr>
              <a:t>formação, trabalho e vida pessoal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2194560"/>
            <a:ext cx="2468880" cy="1737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2194560"/>
            <a:ext cx="2468880" cy="82296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2468880"/>
            <a:ext cx="2011680" cy="13716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D1543C"/>
                </a:solidFill>
                <a:latin typeface="Segoe UI"/>
              </a:rPr>
              <a:t>MARCADORES</a:t>
            </a:r>
          </a:p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151A1E"/>
                </a:solidFill>
                <a:latin typeface="Segoe UI"/>
              </a:rPr>
              <a:t>para organizar a linha do tempo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69680" y="2194560"/>
            <a:ext cx="2468880" cy="17373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69680" y="2194560"/>
            <a:ext cx="2468880" cy="82296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98280" y="2468880"/>
            <a:ext cx="2011680" cy="13716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 i="0">
                <a:solidFill>
                  <a:srgbClr val="1B2A4A"/>
                </a:solidFill>
                <a:latin typeface="Segoe UI"/>
              </a:rPr>
              <a:t>UMA PERGUNTA</a:t>
            </a:r>
          </a:p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151A1E"/>
                </a:solidFill>
                <a:latin typeface="Segoe UI"/>
              </a:rPr>
              <a:t>como o espanhol constrói essas projeções?</a:t>
            </a:r>
          </a:p>
        </p:txBody>
      </p:sp>
      <p:sp>
        <p:nvSpPr>
          <p:cNvPr id="18" name="Rounded Rectangle 17"/>
          <p:cNvSpPr/>
          <p:nvPr/>
        </p:nvSpPr>
        <p:spPr>
          <a:xfrm rot="21510000">
            <a:off x="777240" y="4343400"/>
            <a:ext cx="4937760" cy="1371600"/>
          </a:xfrm>
          <a:prstGeom prst="roundRect">
            <a:avLst>
              <a:gd name="adj" fmla="val 30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4507992"/>
            <a:ext cx="4572000" cy="10972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C9821F"/>
                </a:solidFill>
                <a:latin typeface="Segoe UI"/>
              </a:rPr>
              <a:t>TAREA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Escribe cinco cosas que quieres para tu vida y ponle a cada una un marcador temporal. Todavía no importa el verbo.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6309360" y="4343400"/>
            <a:ext cx="5029200" cy="1371600"/>
          </a:xfrm>
          <a:prstGeom prst="wedgeRoundRectCallout">
            <a:avLst/>
          </a:prstGeom>
          <a:solidFill>
            <a:srgbClr val="FFFFFF"/>
          </a:solidFill>
          <a:ln w="15875">
            <a:solidFill>
              <a:srgbClr val="1F7A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65392" y="4453128"/>
            <a:ext cx="4517136" cy="1014983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Na próxima aula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Voltamos a estas mesmas frases — mas agora olhando para a forma do verbo.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1 · descubrir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863840" y="-1463040"/>
            <a:ext cx="5852160" cy="5852160"/>
          </a:xfrm>
          <a:prstGeom prst="ellipse">
            <a:avLst/>
          </a:prstGeom>
          <a:solidFill>
            <a:srgbClr val="12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02b_detalhe_cuadern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588008"/>
            <a:ext cx="5303520" cy="3681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1371600"/>
            <a:ext cx="5394960" cy="40233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1200" b="1" i="0">
                <a:solidFill>
                  <a:srgbClr val="F0C97A"/>
                </a:solidFill>
                <a:latin typeface="Segoe UI"/>
              </a:rPr>
              <a:t>AULA 2 · 50 MIN · DESMONTAR</a:t>
            </a:r>
          </a:p>
          <a:p>
            <a:pPr algn="l">
              <a:lnSpc>
                <a:spcPct val="105000"/>
              </a:lnSpc>
              <a:spcAft>
                <a:spcPts val="1400"/>
              </a:spcAft>
            </a:pPr>
            <a:r>
              <a:rPr sz="3300" b="1" i="0">
                <a:solidFill>
                  <a:srgbClr val="FFFFFF"/>
                </a:solidFill>
                <a:latin typeface="Georgia"/>
              </a:rPr>
              <a:t>Descubrir cómo
el español construye
esas proyecciones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CBD6DD"/>
                </a:solidFill>
                <a:latin typeface="Segoe UI"/>
              </a:rPr>
              <a:t>Voltamos exatamente às frases de Camila e Mateo — agora com lupa e marca-texto.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5806440"/>
            <a:ext cx="1188720" cy="54864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C9821F"/>
                </a:solidFill>
                <a:latin typeface="Segoe UI"/>
              </a:rPr>
              <a:t>OBSERVAR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800" b="1" i="0">
                <a:solidFill>
                  <a:srgbClr val="1B2A4A"/>
                </a:solidFill>
                <a:latin typeface="Georgia"/>
              </a:rPr>
              <a:t>Tres frases que ya entendiste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148840"/>
            <a:ext cx="6949440" cy="6858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51560" y="2295144"/>
            <a:ext cx="2148840" cy="411480"/>
          </a:xfrm>
          <a:prstGeom prst="roundRect">
            <a:avLst>
              <a:gd name="adj" fmla="val 250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2331720"/>
            <a:ext cx="640080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2200" b="1" i="0">
                <a:solidFill>
                  <a:srgbClr val="1B2A4A"/>
                </a:solidFill>
                <a:latin typeface="Georgia"/>
              </a:rPr>
              <a:t>Trabajaré en un hospital.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017520"/>
            <a:ext cx="6949440" cy="6858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51560" y="3163824"/>
            <a:ext cx="1783080" cy="411480"/>
          </a:xfrm>
          <a:prstGeom prst="roundRect">
            <a:avLst>
              <a:gd name="adj" fmla="val 250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43000" y="3200400"/>
            <a:ext cx="640080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2200" b="1" i="0">
                <a:solidFill>
                  <a:srgbClr val="1B2A4A"/>
                </a:solidFill>
                <a:latin typeface="Georgia"/>
              </a:rPr>
              <a:t>Tendré más experiencia.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886200"/>
            <a:ext cx="6949440" cy="6858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51560" y="4032504"/>
            <a:ext cx="1783080" cy="411480"/>
          </a:xfrm>
          <a:prstGeom prst="roundRect">
            <a:avLst>
              <a:gd name="adj" fmla="val 250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3000" y="4069080"/>
            <a:ext cx="640080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2200" b="1" i="0">
                <a:solidFill>
                  <a:srgbClr val="1B2A4A"/>
                </a:solidFill>
                <a:latin typeface="Georgia"/>
              </a:rPr>
              <a:t>Seguiré aprendiendo.</a:t>
            </a:r>
          </a:p>
        </p:txBody>
      </p:sp>
      <p:sp>
        <p:nvSpPr>
          <p:cNvPr id="15" name="Oval 14"/>
          <p:cNvSpPr/>
          <p:nvPr/>
        </p:nvSpPr>
        <p:spPr>
          <a:xfrm>
            <a:off x="8138160" y="2286000"/>
            <a:ext cx="1920240" cy="1920240"/>
          </a:xfrm>
          <a:prstGeom prst="ellipse">
            <a:avLst/>
          </a:prstGeom>
          <a:noFill/>
          <a:ln w="50800">
            <a:solidFill>
              <a:srgbClr val="1F7A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2700000">
            <a:off x="9692640" y="3977639"/>
            <a:ext cx="1005840" cy="128016"/>
          </a:xfrm>
          <a:prstGeom prst="rect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2880360"/>
            <a:ext cx="1645920" cy="8229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</a:pPr>
            <a:r>
              <a:rPr sz="1500" b="1" i="0">
                <a:solidFill>
                  <a:srgbClr val="1F7A78"/>
                </a:solidFill>
                <a:latin typeface="Georgia"/>
              </a:rPr>
              <a:t>¿Dónde termina
el infinitivo?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4892040"/>
            <a:ext cx="10515600" cy="960120"/>
          </a:xfrm>
          <a:prstGeom prst="roundRect">
            <a:avLst>
              <a:gd name="adj" fmla="val 45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78992" y="5029200"/>
            <a:ext cx="10003536" cy="704088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C9821F"/>
                </a:solidFill>
                <a:latin typeface="Segoe UI"/>
              </a:rPr>
              <a:t>A DESCOBERTA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151A1E"/>
                </a:solidFill>
                <a:latin typeface="Segoe UI"/>
              </a:rPr>
              <a:t>trabajar · tener · seguir  →  são INFINITIVOS COMPLETOS. Nada foi cortado do verbo.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2 · desmontar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C9821F"/>
                </a:solidFill>
                <a:latin typeface="Segoe UI"/>
              </a:rPr>
              <a:t>LA REGLA QUE USTEDES DEDUJERON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600" b="1" i="0">
                <a:solidFill>
                  <a:srgbClr val="1B2A4A"/>
                </a:solidFill>
                <a:latin typeface="Georgia"/>
              </a:rPr>
              <a:t>Infinitivo completo + terminación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371600" y="2286000"/>
            <a:ext cx="283464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1B2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2542032"/>
            <a:ext cx="283464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400" b="1" i="0">
                <a:solidFill>
                  <a:srgbClr val="1B2A4A"/>
                </a:solidFill>
                <a:latin typeface="Consolas"/>
              </a:rPr>
              <a:t>trabajar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43400" y="2468880"/>
            <a:ext cx="548640" cy="5029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D1543C"/>
                </a:solidFill>
                <a:latin typeface="Segoe UI"/>
              </a:rPr>
              <a:t>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0" y="2286000"/>
            <a:ext cx="1051560" cy="914400"/>
          </a:xfrm>
          <a:prstGeom prst="roundRect">
            <a:avLst>
              <a:gd name="adj" fmla="val 12000"/>
            </a:avLst>
          </a:prstGeom>
          <a:solidFill>
            <a:srgbClr val="FBF0D8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0" y="2542032"/>
            <a:ext cx="105156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600" b="1" i="0">
                <a:solidFill>
                  <a:srgbClr val="C9821F"/>
                </a:solidFill>
                <a:latin typeface="Consolas"/>
              </a:rPr>
              <a:t>é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355080" y="2606040"/>
            <a:ext cx="777240" cy="274320"/>
          </a:xfrm>
          <a:prstGeom prst="rightArrow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60920" y="2286000"/>
            <a:ext cx="3017520" cy="914400"/>
          </a:xfrm>
          <a:prstGeom prst="roundRect">
            <a:avLst>
              <a:gd name="adj" fmla="val 12000"/>
            </a:avLst>
          </a:prstGeom>
          <a:solidFill>
            <a:srgbClr val="E4EFEE"/>
          </a:solidFill>
          <a:ln w="15875">
            <a:solidFill>
              <a:srgbClr val="1F7A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60920" y="2542032"/>
            <a:ext cx="301752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600" b="1" i="0">
                <a:solidFill>
                  <a:srgbClr val="1F7A78"/>
                </a:solidFill>
                <a:latin typeface="Consolas"/>
              </a:rPr>
              <a:t>trabajaré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371600" y="3520440"/>
            <a:ext cx="283464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371600" y="3630168"/>
            <a:ext cx="283464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A4A"/>
                </a:solidFill>
                <a:latin typeface="Consolas"/>
              </a:rPr>
              <a:t>tener*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70832" y="3611880"/>
            <a:ext cx="548640" cy="5029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5A646B"/>
                </a:solidFill>
                <a:latin typeface="Segoe UI"/>
              </a:rPr>
              <a:t>+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0" y="3520440"/>
            <a:ext cx="1051560" cy="621792"/>
          </a:xfrm>
          <a:prstGeom prst="roundRect">
            <a:avLst>
              <a:gd name="adj" fmla="val 12000"/>
            </a:avLst>
          </a:prstGeom>
          <a:solidFill>
            <a:srgbClr val="FBF0D8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0" y="3630168"/>
            <a:ext cx="105156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800" b="1" i="0">
                <a:solidFill>
                  <a:srgbClr val="C9821F"/>
                </a:solidFill>
                <a:latin typeface="Consolas"/>
              </a:rPr>
              <a:t>é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6355080" y="3721608"/>
            <a:ext cx="777240" cy="219456"/>
          </a:xfrm>
          <a:prstGeom prst="rightArrow">
            <a:avLst/>
          </a:prstGeom>
          <a:solidFill>
            <a:srgbClr val="B9C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360920" y="3520440"/>
            <a:ext cx="3017520" cy="621792"/>
          </a:xfrm>
          <a:prstGeom prst="roundRect">
            <a:avLst>
              <a:gd name="adj" fmla="val 12000"/>
            </a:avLst>
          </a:prstGeom>
          <a:solidFill>
            <a:srgbClr val="E4EFEE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60920" y="3630168"/>
            <a:ext cx="301752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800" b="1" i="0">
                <a:solidFill>
                  <a:srgbClr val="1F7A78"/>
                </a:solidFill>
                <a:latin typeface="Consolas"/>
              </a:rPr>
              <a:t>tendré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71600" y="4297680"/>
            <a:ext cx="2834640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371600" y="4407408"/>
            <a:ext cx="283464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A4A"/>
                </a:solidFill>
                <a:latin typeface="Consolas"/>
              </a:rPr>
              <a:t>seguir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70832" y="4389120"/>
            <a:ext cx="548640" cy="5029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5A646B"/>
                </a:solidFill>
                <a:latin typeface="Segoe UI"/>
              </a:rPr>
              <a:t>+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0" y="4297680"/>
            <a:ext cx="1051560" cy="621792"/>
          </a:xfrm>
          <a:prstGeom prst="roundRect">
            <a:avLst>
              <a:gd name="adj" fmla="val 12000"/>
            </a:avLst>
          </a:prstGeom>
          <a:solidFill>
            <a:srgbClr val="FBF0D8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0" y="4407408"/>
            <a:ext cx="105156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800" b="1" i="0">
                <a:solidFill>
                  <a:srgbClr val="C9821F"/>
                </a:solidFill>
                <a:latin typeface="Consolas"/>
              </a:rPr>
              <a:t>é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6355080" y="4498848"/>
            <a:ext cx="777240" cy="219456"/>
          </a:xfrm>
          <a:prstGeom prst="rightArrow">
            <a:avLst/>
          </a:prstGeom>
          <a:solidFill>
            <a:srgbClr val="B9C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360920" y="4297680"/>
            <a:ext cx="3017520" cy="621792"/>
          </a:xfrm>
          <a:prstGeom prst="roundRect">
            <a:avLst>
              <a:gd name="adj" fmla="val 12000"/>
            </a:avLst>
          </a:prstGeom>
          <a:solidFill>
            <a:srgbClr val="E4EFEE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60920" y="4407408"/>
            <a:ext cx="301752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800" b="1" i="0">
                <a:solidFill>
                  <a:srgbClr val="1F7A78"/>
                </a:solidFill>
                <a:latin typeface="Consolas"/>
              </a:rPr>
              <a:t>seguiré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16636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00" b="0" i="1">
                <a:solidFill>
                  <a:srgbClr val="5A646B"/>
                </a:solidFill>
                <a:latin typeface="Segoe UI"/>
              </a:rPr>
              <a:t>* tener é irregular: a raiz muda (tendr-), a terminação não. Voltamos a isso na aula 3.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22960" y="5577840"/>
            <a:ext cx="10515600" cy="868680"/>
          </a:xfrm>
          <a:prstGeom prst="roundRect">
            <a:avLst>
              <a:gd name="adj" fmla="val 45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78992" y="5715000"/>
            <a:ext cx="10003536" cy="61264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C9821F"/>
                </a:solidFill>
                <a:latin typeface="Segoe UI"/>
              </a:rPr>
              <a:t>UMA TABELA SÓ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Ao contrário do presente, o futuro simples não separa -ar, -er e -ir: as terminações são idênticas para as três conjugações.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2 · desmontar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C9821F"/>
                </a:solidFill>
                <a:latin typeface="Segoe UI"/>
              </a:rPr>
              <a:t>EL PARADIGMA COMPLETO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200" b="1" i="0">
                <a:solidFill>
                  <a:srgbClr val="1B2A4A"/>
                </a:solidFill>
                <a:latin typeface="Georgia"/>
              </a:rPr>
              <a:t>Una sola terminación para las tres conjugaciones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185416"/>
            <a:ext cx="22860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5A646B"/>
                </a:solidFill>
                <a:latin typeface="Segoe UI"/>
              </a:rPr>
              <a:t>yo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0" y="2057400"/>
            <a:ext cx="1188720" cy="530352"/>
          </a:xfrm>
          <a:prstGeom prst="roundRect">
            <a:avLst>
              <a:gd name="adj" fmla="val 12000"/>
            </a:avLst>
          </a:prstGeom>
          <a:solidFill>
            <a:srgbClr val="FBF0D8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00400" y="2121408"/>
            <a:ext cx="118872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C9821F"/>
                </a:solidFill>
                <a:latin typeface="Consolas"/>
              </a:rPr>
              <a:t>-é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09160" y="2057400"/>
            <a:ext cx="2926080" cy="5303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09160" y="2121408"/>
            <a:ext cx="292608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A4A"/>
                </a:solidFill>
                <a:latin typeface="Consolas"/>
              </a:rPr>
              <a:t>estudiaré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843784"/>
            <a:ext cx="22860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5A646B"/>
                </a:solidFill>
                <a:latin typeface="Segoe UI"/>
              </a:rPr>
              <a:t>tú / vos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00400" y="2715768"/>
            <a:ext cx="1188720" cy="530352"/>
          </a:xfrm>
          <a:prstGeom prst="roundRect">
            <a:avLst>
              <a:gd name="adj" fmla="val 12000"/>
            </a:avLst>
          </a:prstGeom>
          <a:solidFill>
            <a:srgbClr val="FBF0D8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00400" y="2779775"/>
            <a:ext cx="118872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C9821F"/>
                </a:solidFill>
                <a:latin typeface="Consolas"/>
              </a:rPr>
              <a:t>-ás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09160" y="2715768"/>
            <a:ext cx="2926080" cy="5303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09160" y="2779775"/>
            <a:ext cx="292608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A4A"/>
                </a:solidFill>
                <a:latin typeface="Consolas"/>
              </a:rPr>
              <a:t>estudiarás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502152"/>
            <a:ext cx="22860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5A646B"/>
                </a:solidFill>
                <a:latin typeface="Segoe UI"/>
              </a:rPr>
              <a:t>él / ella / usted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0" y="3374136"/>
            <a:ext cx="1188720" cy="530352"/>
          </a:xfrm>
          <a:prstGeom prst="roundRect">
            <a:avLst>
              <a:gd name="adj" fmla="val 12000"/>
            </a:avLst>
          </a:prstGeom>
          <a:solidFill>
            <a:srgbClr val="FBF0D8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200400" y="3438144"/>
            <a:ext cx="118872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C9821F"/>
                </a:solidFill>
                <a:latin typeface="Consolas"/>
              </a:rPr>
              <a:t>-á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09160" y="3374136"/>
            <a:ext cx="2926080" cy="5303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09160" y="3438144"/>
            <a:ext cx="292608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A4A"/>
                </a:solidFill>
                <a:latin typeface="Consolas"/>
              </a:rPr>
              <a:t>estudiará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160520"/>
            <a:ext cx="22860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5A646B"/>
                </a:solidFill>
                <a:latin typeface="Segoe UI"/>
              </a:rPr>
              <a:t>nosotros/as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00400" y="4032504"/>
            <a:ext cx="1188720" cy="530352"/>
          </a:xfrm>
          <a:prstGeom prst="roundRect">
            <a:avLst>
              <a:gd name="adj" fmla="val 12000"/>
            </a:avLst>
          </a:prstGeom>
          <a:solidFill>
            <a:srgbClr val="FBF0D8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200400" y="4096512"/>
            <a:ext cx="118872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C9821F"/>
                </a:solidFill>
                <a:latin typeface="Consolas"/>
              </a:rPr>
              <a:t>-emos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709160" y="4032504"/>
            <a:ext cx="2926080" cy="5303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09160" y="4096512"/>
            <a:ext cx="292608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A4A"/>
                </a:solidFill>
                <a:latin typeface="Consolas"/>
              </a:rPr>
              <a:t>estudiaremos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3840" y="4142232"/>
            <a:ext cx="356616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1" i="0">
                <a:solidFill>
                  <a:srgbClr val="D1543C"/>
                </a:solidFill>
                <a:latin typeface="Segoe UI"/>
              </a:rPr>
              <a:t>sem acento — a única!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4818888"/>
            <a:ext cx="22860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5A646B"/>
                </a:solidFill>
                <a:latin typeface="Segoe UI"/>
              </a:rPr>
              <a:t>vosotros/as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200400" y="4690872"/>
            <a:ext cx="1188720" cy="530352"/>
          </a:xfrm>
          <a:prstGeom prst="roundRect">
            <a:avLst>
              <a:gd name="adj" fmla="val 12000"/>
            </a:avLst>
          </a:prstGeom>
          <a:solidFill>
            <a:srgbClr val="FBF0D8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200400" y="4754880"/>
            <a:ext cx="118872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C9821F"/>
                </a:solidFill>
                <a:latin typeface="Consolas"/>
              </a:rPr>
              <a:t>-éis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709160" y="4690872"/>
            <a:ext cx="2926080" cy="5303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709160" y="4754880"/>
            <a:ext cx="292608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A4A"/>
                </a:solidFill>
                <a:latin typeface="Consolas"/>
              </a:rPr>
              <a:t>estudiaréis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" y="5477255"/>
            <a:ext cx="2286000" cy="411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5A646B"/>
                </a:solidFill>
                <a:latin typeface="Segoe UI"/>
              </a:rPr>
              <a:t>ellos / ustedes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200400" y="5349240"/>
            <a:ext cx="1188720" cy="530352"/>
          </a:xfrm>
          <a:prstGeom prst="roundRect">
            <a:avLst>
              <a:gd name="adj" fmla="val 12000"/>
            </a:avLst>
          </a:prstGeom>
          <a:solidFill>
            <a:srgbClr val="FBF0D8"/>
          </a:solidFill>
          <a:ln w="15875">
            <a:solidFill>
              <a:srgbClr val="C982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200400" y="5413248"/>
            <a:ext cx="118872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C9821F"/>
                </a:solidFill>
                <a:latin typeface="Consolas"/>
              </a:rPr>
              <a:t>-án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709160" y="5349240"/>
            <a:ext cx="2926080" cy="53035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09160" y="5413248"/>
            <a:ext cx="292608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A4A"/>
                </a:solidFill>
                <a:latin typeface="Consolas"/>
              </a:rPr>
              <a:t>estudiarán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863840" y="2057400"/>
            <a:ext cx="3520440" cy="173736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092440" y="2240280"/>
            <a:ext cx="3108960" cy="1463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ATENCIÓN</a:t>
            </a:r>
          </a:p>
          <a:p>
            <a:pPr algn="l">
              <a:spcAft>
                <a:spcPts val="500"/>
              </a:spcAft>
            </a:pPr>
            <a:r>
              <a:rPr sz="1350" b="0" i="0">
                <a:solidFill>
                  <a:srgbClr val="151A1E"/>
                </a:solidFill>
                <a:latin typeface="Segoe UI"/>
              </a:rPr>
              <a:t>estudiaré (yo)  ×  estudiará (ella)
A diferença é uma vogal — e é ela que diz de quem é o projeto.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2 · desmontar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C9821F"/>
                </a:solidFill>
                <a:latin typeface="Segoe UI"/>
              </a:rPr>
              <a:t>PRÁCTICA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600" b="1" i="0">
                <a:solidFill>
                  <a:srgbClr val="1B2A4A"/>
                </a:solidFill>
                <a:latin typeface="Georgia"/>
              </a:rPr>
              <a:t>La misma intención, tres distancias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965960"/>
            <a:ext cx="1051560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650" b="0" i="0">
                <a:solidFill>
                  <a:srgbClr val="151A1E"/>
                </a:solidFill>
                <a:latin typeface="Segoe UI"/>
              </a:rPr>
              <a:t>Tome uma intenção sua e escreva-a três vezes, mudando só o marcador.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063240"/>
            <a:ext cx="10515600" cy="274320"/>
          </a:xfrm>
          <a:prstGeom prst="roundRect">
            <a:avLst>
              <a:gd name="adj" fmla="val 50000"/>
            </a:avLst>
          </a:prstGeom>
          <a:solidFill>
            <a:srgbClr val="EF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207008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865376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523744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182112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840480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98848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57216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815584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473952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132320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90688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49056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07424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765792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24160" y="31775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2103120" y="3017520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148840" y="3063240"/>
            <a:ext cx="274320" cy="274320"/>
          </a:xfrm>
          <a:prstGeom prst="ellips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85800" y="3611880"/>
            <a:ext cx="3200400" cy="15544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3794760"/>
            <a:ext cx="2743200" cy="12801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50" b="1" i="0">
                <a:solidFill>
                  <a:srgbClr val="1F7A78"/>
                </a:solidFill>
                <a:latin typeface="Segoe UI"/>
              </a:rPr>
              <a:t>CERCA</a:t>
            </a:r>
          </a:p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A4A"/>
                </a:solidFill>
                <a:latin typeface="Georgia"/>
              </a:rPr>
              <a:t>Mañana…</a:t>
            </a:r>
          </a:p>
          <a:p>
            <a:pPr algn="l">
              <a:spcAft>
                <a:spcPts val="500"/>
              </a:spcAft>
            </a:pPr>
            <a:r>
              <a:rPr sz="1250" b="0" i="1">
                <a:solidFill>
                  <a:srgbClr val="5A646B"/>
                </a:solidFill>
                <a:latin typeface="Segoe UI"/>
              </a:rPr>
              <a:t>…buscaré información sobre la carrera.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0" y="3017520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989320" y="3063240"/>
            <a:ext cx="274320" cy="274320"/>
          </a:xfrm>
          <a:prstGeom prst="ellipse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4526280" y="3611880"/>
            <a:ext cx="3200400" cy="15544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54880" y="3794760"/>
            <a:ext cx="2743200" cy="12801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50" b="1" i="0">
                <a:solidFill>
                  <a:srgbClr val="C9821F"/>
                </a:solidFill>
                <a:latin typeface="Segoe UI"/>
              </a:rPr>
              <a:t>MEDIO</a:t>
            </a:r>
          </a:p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A4A"/>
                </a:solidFill>
                <a:latin typeface="Georgia"/>
              </a:rPr>
              <a:t>El año que viene…</a:t>
            </a:r>
          </a:p>
          <a:p>
            <a:pPr algn="l">
              <a:spcAft>
                <a:spcPts val="500"/>
              </a:spcAft>
            </a:pPr>
            <a:r>
              <a:rPr sz="1250" b="0" i="1">
                <a:solidFill>
                  <a:srgbClr val="5A646B"/>
                </a:solidFill>
                <a:latin typeface="Segoe UI"/>
              </a:rPr>
              <a:t>…me presentaré al examen de ingreso.</a:t>
            </a:r>
          </a:p>
        </p:txBody>
      </p:sp>
      <p:sp>
        <p:nvSpPr>
          <p:cNvPr id="31" name="Oval 30"/>
          <p:cNvSpPr/>
          <p:nvPr/>
        </p:nvSpPr>
        <p:spPr>
          <a:xfrm>
            <a:off x="9784080" y="3017520"/>
            <a:ext cx="365760" cy="3657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829800" y="3063240"/>
            <a:ext cx="274320" cy="274320"/>
          </a:xfrm>
          <a:prstGeom prst="ellips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366760" y="3611880"/>
            <a:ext cx="3200400" cy="15544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95360" y="3794760"/>
            <a:ext cx="2743200" cy="12801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050" b="1" i="0">
                <a:solidFill>
                  <a:srgbClr val="D1543C"/>
                </a:solidFill>
                <a:latin typeface="Segoe UI"/>
              </a:rPr>
              <a:t>LEJOS</a:t>
            </a:r>
          </a:p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A4A"/>
                </a:solidFill>
                <a:latin typeface="Georgia"/>
              </a:rPr>
              <a:t>Dentro de diez años…</a:t>
            </a:r>
          </a:p>
          <a:p>
            <a:pPr algn="l">
              <a:spcAft>
                <a:spcPts val="500"/>
              </a:spcAft>
            </a:pPr>
            <a:r>
              <a:rPr sz="1250" b="0" i="1">
                <a:solidFill>
                  <a:srgbClr val="5A646B"/>
                </a:solidFill>
                <a:latin typeface="Segoe UI"/>
              </a:rPr>
              <a:t>…trabajaré en lo que estudié.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2960" y="5440680"/>
            <a:ext cx="10515600" cy="868680"/>
          </a:xfrm>
          <a:prstGeom prst="roundRect">
            <a:avLst>
              <a:gd name="adj" fmla="val 45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78992" y="5577840"/>
            <a:ext cx="10003536" cy="61264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C9821F"/>
                </a:solidFill>
                <a:latin typeface="Segoe UI"/>
              </a:rPr>
              <a:t>O QUE A PRÁTICA MOSTRA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Gramática + marcador temporal constroem juntos a projeção. Nenhum dos dois sozinho dá conta.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2 · desmontar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863840" y="-1463040"/>
            <a:ext cx="5852160" cy="5852160"/>
          </a:xfrm>
          <a:prstGeom prst="ellipse">
            <a:avLst/>
          </a:prstGeom>
          <a:solidFill>
            <a:srgbClr val="12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04_mi_camino_mis_decisio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936592"/>
            <a:ext cx="5303520" cy="29848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1371600"/>
            <a:ext cx="5394960" cy="40233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1200" b="1" i="0">
                <a:solidFill>
                  <a:srgbClr val="F3A995"/>
                </a:solidFill>
                <a:latin typeface="Segoe UI"/>
              </a:rPr>
              <a:t>AULA 3 · 50 MIN · ELEGIR</a:t>
            </a:r>
          </a:p>
          <a:p>
            <a:pPr algn="l">
              <a:lnSpc>
                <a:spcPct val="105000"/>
              </a:lnSpc>
              <a:spcAft>
                <a:spcPts val="1400"/>
              </a:spcAft>
            </a:pPr>
            <a:r>
              <a:rPr sz="3300" b="1" i="0">
                <a:solidFill>
                  <a:srgbClr val="FFFFFF"/>
                </a:solidFill>
                <a:latin typeface="Georgia"/>
              </a:rPr>
              <a:t>¿Cómo elijo la forma
que mejor expresa
el futuro que quiero?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CBD6DD"/>
                </a:solidFill>
                <a:latin typeface="Segoe UI"/>
              </a:rPr>
              <a:t>Irregulares de raiz e as DUAS formas plenas de futuro do espanhol, lado a lado.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5806440"/>
            <a:ext cx="1188720" cy="54864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D1543C"/>
                </a:solidFill>
                <a:latin typeface="Segoe UI"/>
              </a:rPr>
              <a:t>IRREGULARES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400" b="1" i="0">
                <a:solidFill>
                  <a:srgbClr val="1B2A4A"/>
                </a:solidFill>
                <a:latin typeface="Georgia"/>
              </a:rPr>
              <a:t>La terminación no cambia. Cambia la raíz.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231136"/>
            <a:ext cx="155448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5A646B"/>
                </a:solidFill>
                <a:latin typeface="Consolas"/>
              </a:rPr>
              <a:t>poder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331720" y="2322576"/>
            <a:ext cx="548640" cy="201168"/>
          </a:xfrm>
          <a:prstGeom prst="rightArrow">
            <a:avLst/>
          </a:prstGeom>
          <a:solidFill>
            <a:srgbClr val="B9C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017520" y="2103120"/>
            <a:ext cx="1600200" cy="640080"/>
          </a:xfrm>
          <a:prstGeom prst="roundRect">
            <a:avLst>
              <a:gd name="adj" fmla="val 12000"/>
            </a:avLst>
          </a:prstGeom>
          <a:solidFill>
            <a:srgbClr val="FBEAE5"/>
          </a:solidFill>
          <a:ln w="15875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17520" y="2221991"/>
            <a:ext cx="160020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D1543C"/>
                </a:solidFill>
                <a:latin typeface="Consolas"/>
              </a:rPr>
              <a:t>podr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54880" y="2194560"/>
            <a:ext cx="548640" cy="5029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5A646B"/>
                </a:solidFill>
                <a:latin typeface="Segoe UI"/>
              </a:rPr>
              <a:t>+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94960" y="2103120"/>
            <a:ext cx="822960" cy="640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94960" y="2221991"/>
            <a:ext cx="82296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1B2A4A"/>
                </a:solidFill>
                <a:latin typeface="Consolas"/>
              </a:rPr>
              <a:t>é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6400800" y="2322576"/>
            <a:ext cx="548640" cy="201168"/>
          </a:xfrm>
          <a:prstGeom prst="rightArrow">
            <a:avLst/>
          </a:prstGeom>
          <a:solidFill>
            <a:srgbClr val="B9C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086600" y="2103120"/>
            <a:ext cx="2286000" cy="640080"/>
          </a:xfrm>
          <a:prstGeom prst="roundRect">
            <a:avLst>
              <a:gd name="adj" fmla="val 12000"/>
            </a:avLst>
          </a:prstGeom>
          <a:solidFill>
            <a:srgbClr val="E4EFEE"/>
          </a:solidFill>
          <a:ln w="15875">
            <a:solidFill>
              <a:srgbClr val="1F7A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86600" y="2221991"/>
            <a:ext cx="228600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1F7A78"/>
                </a:solidFill>
                <a:latin typeface="Consolas"/>
              </a:rPr>
              <a:t>podré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099816"/>
            <a:ext cx="155448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5A646B"/>
                </a:solidFill>
                <a:latin typeface="Consolas"/>
              </a:rPr>
              <a:t>tener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2331720" y="3191256"/>
            <a:ext cx="548640" cy="201168"/>
          </a:xfrm>
          <a:prstGeom prst="rightArrow">
            <a:avLst/>
          </a:prstGeom>
          <a:solidFill>
            <a:srgbClr val="B9C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017520" y="2971800"/>
            <a:ext cx="1600200" cy="640080"/>
          </a:xfrm>
          <a:prstGeom prst="roundRect">
            <a:avLst>
              <a:gd name="adj" fmla="val 12000"/>
            </a:avLst>
          </a:prstGeom>
          <a:solidFill>
            <a:srgbClr val="FBEAE5"/>
          </a:solidFill>
          <a:ln w="15875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17520" y="3090672"/>
            <a:ext cx="160020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D1543C"/>
                </a:solidFill>
                <a:latin typeface="Consolas"/>
              </a:rPr>
              <a:t>tendr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0" y="3063240"/>
            <a:ext cx="548640" cy="5029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5A646B"/>
                </a:solidFill>
                <a:latin typeface="Segoe UI"/>
              </a:rPr>
              <a:t>+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94960" y="2971800"/>
            <a:ext cx="822960" cy="640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94960" y="3090672"/>
            <a:ext cx="82296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1B2A4A"/>
                </a:solidFill>
                <a:latin typeface="Consolas"/>
              </a:rPr>
              <a:t>é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6400800" y="3191256"/>
            <a:ext cx="548640" cy="201168"/>
          </a:xfrm>
          <a:prstGeom prst="rightArrow">
            <a:avLst/>
          </a:prstGeom>
          <a:solidFill>
            <a:srgbClr val="B9C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086600" y="2971800"/>
            <a:ext cx="2286000" cy="640080"/>
          </a:xfrm>
          <a:prstGeom prst="roundRect">
            <a:avLst>
              <a:gd name="adj" fmla="val 12000"/>
            </a:avLst>
          </a:prstGeom>
          <a:solidFill>
            <a:srgbClr val="E4EFEE"/>
          </a:solidFill>
          <a:ln w="15875">
            <a:solidFill>
              <a:srgbClr val="1F7A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086600" y="3090672"/>
            <a:ext cx="228600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1F7A78"/>
                </a:solidFill>
                <a:latin typeface="Consolas"/>
              </a:rPr>
              <a:t>tendré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3968495"/>
            <a:ext cx="155448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5A646B"/>
                </a:solidFill>
                <a:latin typeface="Consolas"/>
              </a:rPr>
              <a:t>hacer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331720" y="4059935"/>
            <a:ext cx="548640" cy="201168"/>
          </a:xfrm>
          <a:prstGeom prst="rightArrow">
            <a:avLst/>
          </a:prstGeom>
          <a:solidFill>
            <a:srgbClr val="B9C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3017520" y="3840479"/>
            <a:ext cx="1600200" cy="640080"/>
          </a:xfrm>
          <a:prstGeom prst="roundRect">
            <a:avLst>
              <a:gd name="adj" fmla="val 12000"/>
            </a:avLst>
          </a:prstGeom>
          <a:solidFill>
            <a:srgbClr val="FBEAE5"/>
          </a:solidFill>
          <a:ln w="15875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017520" y="3959351"/>
            <a:ext cx="160020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D1543C"/>
                </a:solidFill>
                <a:latin typeface="Consolas"/>
              </a:rPr>
              <a:t>har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54880" y="3931919"/>
            <a:ext cx="548640" cy="5029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5A646B"/>
                </a:solidFill>
                <a:latin typeface="Segoe UI"/>
              </a:rPr>
              <a:t>+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394960" y="3840479"/>
            <a:ext cx="822960" cy="640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394960" y="3959351"/>
            <a:ext cx="82296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1B2A4A"/>
                </a:solidFill>
                <a:latin typeface="Consolas"/>
              </a:rPr>
              <a:t>é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6400800" y="4059935"/>
            <a:ext cx="548640" cy="201168"/>
          </a:xfrm>
          <a:prstGeom prst="rightArrow">
            <a:avLst/>
          </a:prstGeom>
          <a:solidFill>
            <a:srgbClr val="B9C4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086600" y="3840479"/>
            <a:ext cx="2286000" cy="640080"/>
          </a:xfrm>
          <a:prstGeom prst="roundRect">
            <a:avLst>
              <a:gd name="adj" fmla="val 12000"/>
            </a:avLst>
          </a:prstGeom>
          <a:solidFill>
            <a:srgbClr val="E4EFEE"/>
          </a:solidFill>
          <a:ln w="15875">
            <a:solidFill>
              <a:srgbClr val="1F7A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086600" y="3959351"/>
            <a:ext cx="228600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000" b="1" i="0">
                <a:solidFill>
                  <a:srgbClr val="1F7A78"/>
                </a:solidFill>
                <a:latin typeface="Consolas"/>
              </a:rPr>
              <a:t>haré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646920" y="2103120"/>
            <a:ext cx="1737360" cy="2377440"/>
          </a:xfrm>
          <a:prstGeom prst="roundRect">
            <a:avLst>
              <a:gd name="adj" fmla="val 4500"/>
            </a:avLst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829800" y="2331720"/>
            <a:ext cx="1417320" cy="2011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 i="0">
                <a:solidFill>
                  <a:srgbClr val="F3A995"/>
                </a:solidFill>
                <a:latin typeface="Segoe UI"/>
              </a:rPr>
              <a:t>A RAIZ</a:t>
            </a:r>
          </a:p>
          <a:p>
            <a:pPr algn="l">
              <a:spcAft>
                <a:spcPts val="1400"/>
              </a:spcAft>
            </a:pPr>
            <a:r>
              <a:rPr sz="2000" b="1" i="0">
                <a:solidFill>
                  <a:srgbClr val="FFFFFF"/>
                </a:solidFill>
                <a:latin typeface="Georgia"/>
              </a:rPr>
              <a:t>muda</a:t>
            </a:r>
          </a:p>
          <a:p>
            <a:pPr algn="l">
              <a:spcAft>
                <a:spcPts val="600"/>
              </a:spcAft>
            </a:pPr>
            <a:r>
              <a:rPr sz="1100" b="1" i="0">
                <a:solidFill>
                  <a:srgbClr val="F3A995"/>
                </a:solidFill>
                <a:latin typeface="Segoe UI"/>
              </a:rPr>
              <a:t>A TERMINAÇÃO</a:t>
            </a:r>
          </a:p>
          <a:p>
            <a:pPr algn="l">
              <a:spcAft>
                <a:spcPts val="500"/>
              </a:spcAft>
            </a:pPr>
            <a:r>
              <a:rPr sz="2000" b="1" i="0">
                <a:solidFill>
                  <a:srgbClr val="FFFFFF"/>
                </a:solidFill>
                <a:latin typeface="Georgia"/>
              </a:rPr>
              <a:t>não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22960" y="4892040"/>
            <a:ext cx="10515600" cy="960120"/>
          </a:xfrm>
          <a:prstGeom prst="roundRect">
            <a:avLst>
              <a:gd name="adj" fmla="val 4500"/>
            </a:avLst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78992" y="5029200"/>
            <a:ext cx="10003536" cy="704088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D1543C"/>
                </a:solidFill>
                <a:latin typeface="Segoe UI"/>
              </a:rPr>
              <a:t>NÃO SÃO ONZE VERBOS NOVOS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São três famílias de raiz. Quem entende o padrão acerta também os derivados: obtener → obtendré · deshacer → desharé.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3 · elegir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D1543C"/>
                </a:solidFill>
                <a:latin typeface="Segoe UI"/>
              </a:rPr>
              <a:t>TRES FAMILIAS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400" b="1" i="0">
                <a:solidFill>
                  <a:srgbClr val="1B2A4A"/>
                </a:solidFill>
                <a:latin typeface="Georgia"/>
              </a:rPr>
              <a:t>Agrupar por patrón, no memorizar por lista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Pentagon 5"/>
          <p:cNvSpPr/>
          <p:nvPr/>
        </p:nvSpPr>
        <p:spPr>
          <a:xfrm>
            <a:off x="822960" y="2103120"/>
            <a:ext cx="3200400" cy="777240"/>
          </a:xfrm>
          <a:prstGeom prst="homePlate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207008" y="2107691"/>
            <a:ext cx="2423160" cy="822960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</a:rPr>
              <a:t>1 · CAI A VOGAL</a:t>
            </a:r>
          </a:p>
        </p:txBody>
      </p:sp>
      <p:sp>
        <p:nvSpPr>
          <p:cNvPr id="8" name="Rectangle 7"/>
          <p:cNvSpPr/>
          <p:nvPr/>
        </p:nvSpPr>
        <p:spPr>
          <a:xfrm>
            <a:off x="2286000" y="2880360"/>
            <a:ext cx="128016" cy="640080"/>
          </a:xfrm>
          <a:prstGeom prst="rect">
            <a:avLst/>
          </a:prstGeom>
          <a:solidFill>
            <a:srgbClr val="C3CC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2960" y="3474720"/>
            <a:ext cx="3291840" cy="17830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3639312"/>
            <a:ext cx="2834640" cy="1554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500"/>
              </a:spcAft>
            </a:pPr>
            <a:r>
              <a:rPr sz="1500" b="0" i="0">
                <a:solidFill>
                  <a:srgbClr val="1B2A4A"/>
                </a:solidFill>
                <a:latin typeface="Consolas"/>
              </a:rPr>
              <a:t>caber → cabr-
haber → habr-
poder → podr-
querer → querr-
saber → sabr-</a:t>
            </a:r>
          </a:p>
        </p:txBody>
      </p:sp>
      <p:sp>
        <p:nvSpPr>
          <p:cNvPr id="11" name="Pentagon 10"/>
          <p:cNvSpPr/>
          <p:nvPr/>
        </p:nvSpPr>
        <p:spPr>
          <a:xfrm>
            <a:off x="4434840" y="2103120"/>
            <a:ext cx="3200400" cy="777240"/>
          </a:xfrm>
          <a:prstGeom prst="homePlat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18888" y="2107691"/>
            <a:ext cx="2423160" cy="822960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</a:rPr>
              <a:t>2 · ENTRA -D-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97880" y="2880360"/>
            <a:ext cx="128016" cy="640080"/>
          </a:xfrm>
          <a:prstGeom prst="rect">
            <a:avLst/>
          </a:prstGeom>
          <a:solidFill>
            <a:srgbClr val="C3CC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434840" y="3474720"/>
            <a:ext cx="3291840" cy="17830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09160" y="3639312"/>
            <a:ext cx="2834640" cy="1554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500"/>
              </a:spcAft>
            </a:pPr>
            <a:r>
              <a:rPr sz="1500" b="0" i="0">
                <a:solidFill>
                  <a:srgbClr val="1B2A4A"/>
                </a:solidFill>
                <a:latin typeface="Consolas"/>
              </a:rPr>
              <a:t>tener → tendr-
poner → pondr-
salir → saldr-
venir → vendr-</a:t>
            </a:r>
          </a:p>
        </p:txBody>
      </p:sp>
      <p:sp>
        <p:nvSpPr>
          <p:cNvPr id="16" name="Pentagon 15"/>
          <p:cNvSpPr/>
          <p:nvPr/>
        </p:nvSpPr>
        <p:spPr>
          <a:xfrm>
            <a:off x="8046720" y="2103120"/>
            <a:ext cx="3200400" cy="777240"/>
          </a:xfrm>
          <a:prstGeom prst="homePlat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30768" y="2107691"/>
            <a:ext cx="2423160" cy="822960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Segoe UI"/>
              </a:rPr>
              <a:t>3 · RAIZ PRÓPRIA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509760" y="2880360"/>
            <a:ext cx="128016" cy="640080"/>
          </a:xfrm>
          <a:prstGeom prst="rect">
            <a:avLst/>
          </a:prstGeom>
          <a:solidFill>
            <a:srgbClr val="C3CC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046720" y="3474720"/>
            <a:ext cx="3291840" cy="178308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21040" y="3639312"/>
            <a:ext cx="2834640" cy="15544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500"/>
              </a:spcAft>
            </a:pPr>
            <a:r>
              <a:rPr sz="1500" b="0" i="0">
                <a:solidFill>
                  <a:srgbClr val="1B2A4A"/>
                </a:solidFill>
                <a:latin typeface="Consolas"/>
              </a:rPr>
              <a:t>hacer → har-
decir → dir-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5440680"/>
            <a:ext cx="10515600" cy="868680"/>
          </a:xfrm>
          <a:prstGeom prst="roundRect">
            <a:avLst>
              <a:gd name="adj" fmla="val 4500"/>
            </a:avLst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78992" y="5577840"/>
            <a:ext cx="10003536" cy="61264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D1543C"/>
                </a:solidFill>
                <a:latin typeface="Segoe UI"/>
              </a:rPr>
              <a:t>PRIORIDADE</a:t>
            </a:r>
          </a:p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Os cinco que vocês vão usar no próprio texto: tendré · podré · haré · querré · saldré.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3 · elegir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D1543C"/>
                </a:solidFill>
                <a:latin typeface="Segoe UI"/>
              </a:rPr>
              <a:t>LA OTRA FORMA DE FUTURO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4000" b="1" i="0">
                <a:solidFill>
                  <a:srgbClr val="1B2A4A"/>
                </a:solidFill>
                <a:latin typeface="Georgia"/>
              </a:rPr>
              <a:t>Ir a + infinitivo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88720" y="2194560"/>
            <a:ext cx="2286000" cy="914400"/>
          </a:xfrm>
          <a:prstGeom prst="roundRect">
            <a:avLst>
              <a:gd name="adj" fmla="val 12000"/>
            </a:avLst>
          </a:prstGeom>
          <a:solidFill>
            <a:srgbClr val="E4EFEE"/>
          </a:solidFill>
          <a:ln w="15875">
            <a:solidFill>
              <a:srgbClr val="1F7A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88720" y="2450591"/>
            <a:ext cx="228600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400" b="1" i="0">
                <a:solidFill>
                  <a:srgbClr val="1F7A78"/>
                </a:solidFill>
                <a:latin typeface="Consolas"/>
              </a:rPr>
              <a:t>voy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11880" y="2377440"/>
            <a:ext cx="548640" cy="5029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D1543C"/>
                </a:solidFill>
                <a:latin typeface="Segoe UI"/>
              </a:rPr>
              <a:t>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06240" y="2194560"/>
            <a:ext cx="91440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06240" y="2450591"/>
            <a:ext cx="91440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400" b="1" i="0">
                <a:solidFill>
                  <a:srgbClr val="1B2A4A"/>
                </a:solidFill>
                <a:latin typeface="Consolas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57800" y="2377440"/>
            <a:ext cx="548640" cy="5029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200" b="1" i="0">
                <a:solidFill>
                  <a:srgbClr val="D1543C"/>
                </a:solidFill>
                <a:latin typeface="Segoe UI"/>
              </a:rPr>
              <a:t>+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52160" y="2194560"/>
            <a:ext cx="310896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1B2A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52160" y="2450591"/>
            <a:ext cx="3108960" cy="402336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2400" b="1" i="0">
                <a:solidFill>
                  <a:srgbClr val="1B2A4A"/>
                </a:solidFill>
                <a:latin typeface="Consolas"/>
              </a:rPr>
              <a:t>estudiar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0" y="2450592"/>
            <a:ext cx="21945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250" b="0" i="1">
                <a:solidFill>
                  <a:srgbClr val="5A646B"/>
                </a:solidFill>
                <a:latin typeface="Segoe UI"/>
              </a:rPr>
              <a:t>infinitivo — sem
mudança de raiz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520440"/>
            <a:ext cx="2011680" cy="1051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7552" y="3657600"/>
            <a:ext cx="1691640" cy="868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5A646B"/>
                </a:solidFill>
                <a:latin typeface="Segoe UI"/>
              </a:rPr>
              <a:t>yo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Consolas"/>
              </a:rPr>
              <a:t>voy a estudiar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71800" y="3520440"/>
            <a:ext cx="2011680" cy="1051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136392" y="3657600"/>
            <a:ext cx="1691640" cy="868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5A646B"/>
                </a:solidFill>
                <a:latin typeface="Segoe UI"/>
              </a:rPr>
              <a:t>tú / vos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Consolas"/>
              </a:rPr>
              <a:t>vas a estudiar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20640" y="3520440"/>
            <a:ext cx="2011680" cy="1051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285232" y="3657600"/>
            <a:ext cx="1691640" cy="868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5A646B"/>
                </a:solidFill>
                <a:latin typeface="Segoe UI"/>
              </a:rPr>
              <a:t>él / ella / usted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Consolas"/>
              </a:rPr>
              <a:t>va a estudiar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269480" y="3520440"/>
            <a:ext cx="2011680" cy="1051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34072" y="3657600"/>
            <a:ext cx="1691640" cy="868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5A646B"/>
                </a:solidFill>
                <a:latin typeface="Segoe UI"/>
              </a:rPr>
              <a:t>nosotros/as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Consolas"/>
              </a:rPr>
              <a:t>vamos a estudiar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418320" y="3520440"/>
            <a:ext cx="2011680" cy="1051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582912" y="3657600"/>
            <a:ext cx="1691640" cy="86868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5A646B"/>
                </a:solidFill>
                <a:latin typeface="Segoe UI"/>
              </a:rPr>
              <a:t>ellos / ustedes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Consolas"/>
              </a:rPr>
              <a:t>van a estudiar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4800600"/>
            <a:ext cx="10515600" cy="1097280"/>
          </a:xfrm>
          <a:prstGeom prst="roundRect">
            <a:avLst>
              <a:gd name="adj" fmla="val 4500"/>
            </a:avLst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78992" y="4937760"/>
            <a:ext cx="10003536" cy="84124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D1543C"/>
                </a:solidFill>
                <a:latin typeface="Segoe UI"/>
              </a:rPr>
              <a:t>DUAS NOTÍCIAS BOAS</a:t>
            </a:r>
          </a:p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1) A perífrase não tem irregulares de raiz: só o verbo «ir» é conjugado.     2) É forma PLENA de futuro em espanhol — não uma versão “informal” do futuro simples.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3 · elegir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D1543C"/>
                </a:solidFill>
                <a:latin typeface="Segoe UI"/>
              </a:rPr>
              <a:t>ELEGIR · NO TRADUCIR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600" b="1" i="0">
                <a:solidFill>
                  <a:srgbClr val="1B2A4A"/>
                </a:solidFill>
                <a:latin typeface="Georgia"/>
              </a:rPr>
              <a:t>Las dos formas, lado a lado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148840"/>
            <a:ext cx="10515600" cy="256032"/>
          </a:xfrm>
          <a:prstGeom prst="roundRect">
            <a:avLst>
              <a:gd name="adj" fmla="val 50000"/>
            </a:avLst>
          </a:prstGeom>
          <a:solidFill>
            <a:srgbClr val="EFE7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207008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65376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523744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182112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840480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98848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157216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15584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473952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132320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90688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449056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107424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765792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424160" y="2253996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Pentagon 21"/>
          <p:cNvSpPr/>
          <p:nvPr/>
        </p:nvSpPr>
        <p:spPr>
          <a:xfrm>
            <a:off x="822960" y="2606040"/>
            <a:ext cx="4023360" cy="731520"/>
          </a:xfrm>
          <a:prstGeom prst="homePlate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07008" y="2587752"/>
            <a:ext cx="3246120" cy="822960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700" b="1" i="0">
                <a:solidFill>
                  <a:srgbClr val="FFFFFF"/>
                </a:solidFill>
                <a:latin typeface="Segoe UI"/>
              </a:rPr>
              <a:t>VOY A + INFINITIVO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3520440"/>
            <a:ext cx="5029200" cy="169164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97280" y="3657600"/>
            <a:ext cx="4480560" cy="1463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B2A4A"/>
                </a:solidFill>
                <a:latin typeface="Segoe UI"/>
              </a:rPr>
              <a:t>«Ya me inscribí. En febrero voy a
estudiar Diseño Gráfico.»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B2A4A"/>
                </a:solidFill>
                <a:latin typeface="Segoe UI"/>
              </a:rPr>
              <a:t>«Este fin de semana voy a buscar
información sobre becas.»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5303520"/>
            <a:ext cx="502920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1">
                <a:solidFill>
                  <a:srgbClr val="5A646B"/>
                </a:solidFill>
                <a:latin typeface="Segoe UI"/>
              </a:rPr>
              <a:t>Projeto já encaminhado, decisão tomada, ação próxima e concreta.</a:t>
            </a:r>
          </a:p>
        </p:txBody>
      </p:sp>
      <p:sp>
        <p:nvSpPr>
          <p:cNvPr id="27" name="Pentagon 26"/>
          <p:cNvSpPr/>
          <p:nvPr/>
        </p:nvSpPr>
        <p:spPr>
          <a:xfrm>
            <a:off x="6263640" y="2606040"/>
            <a:ext cx="4023360" cy="731520"/>
          </a:xfrm>
          <a:prstGeom prst="homePlate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47688" y="2587752"/>
            <a:ext cx="3246120" cy="822960"/>
          </a:xfrm>
          <a:prstGeom prst="rect">
            <a:avLst/>
          </a:prstGeom>
          <a:noFill/>
        </p:spPr>
        <p:txBody>
          <a:bodyPr wrap="square" anchor="ctr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700" b="1" i="0">
                <a:solidFill>
                  <a:srgbClr val="FFFFFF"/>
                </a:solidFill>
                <a:latin typeface="Segoe UI"/>
              </a:rPr>
              <a:t>FUTURO SIMPLE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3520440"/>
            <a:ext cx="5029200" cy="1691640"/>
          </a:xfrm>
          <a:prstGeom prst="roundRect">
            <a:avLst>
              <a:gd name="adj" fmla="val 4500"/>
            </a:avLst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37960" y="3657600"/>
            <a:ext cx="4480560" cy="1463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400" b="0" i="0">
                <a:solidFill>
                  <a:srgbClr val="1B2A4A"/>
                </a:solidFill>
                <a:latin typeface="Segoe UI"/>
              </a:rPr>
              <a:t>«Estudiaré y trabajaré para
ayudar a mi familia.»</a:t>
            </a:r>
          </a:p>
          <a:p>
            <a:pPr algn="l">
              <a:lnSpc>
                <a:spcPct val="115000"/>
              </a:lnSpc>
              <a:spcAft>
                <a:spcPts val="500"/>
              </a:spcAft>
            </a:pPr>
            <a:r>
              <a:rPr sz="1400" b="0" i="0">
                <a:solidFill>
                  <a:srgbClr val="1B2A4A"/>
                </a:solidFill>
                <a:latin typeface="Segoe UI"/>
              </a:rPr>
              <a:t>«Algún día viviré en otro país.»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63640" y="5303520"/>
            <a:ext cx="502920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1">
                <a:solidFill>
                  <a:srgbClr val="5A646B"/>
                </a:solidFill>
                <a:latin typeface="Segoe UI"/>
              </a:rPr>
              <a:t>Projeção, expectativa, promessa, visão mais global ou mais distante.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22960" y="5806440"/>
            <a:ext cx="10515600" cy="868680"/>
          </a:xfrm>
          <a:prstGeom prst="roundRect">
            <a:avLst>
              <a:gd name="adj" fmla="val 45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78992" y="5943600"/>
            <a:ext cx="10003536" cy="61264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C9821F"/>
                </a:solidFill>
                <a:latin typeface="Segoe UI"/>
              </a:rPr>
              <a:t>PREFERÊNCIA CONTEXTUAL, NÃO CERTO × ERRADO</a:t>
            </a:r>
          </a:p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151A1E"/>
                </a:solidFill>
                <a:latin typeface="Segoe UI"/>
              </a:rPr>
              <a:t>Ir a + infinitivo funciona amplamente como futuro em todo o mundo hispânico, sobretudo no espanhol americano — inclusive com projetos distantes: «Algún día voy a tener mi propio taller».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3 · elegir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D1543C"/>
                </a:solidFill>
                <a:latin typeface="Segoe UI"/>
              </a:rPr>
              <a:t>DECIDIR Y JUSTIFICAR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800" b="1" i="0">
                <a:solidFill>
                  <a:srgbClr val="1B2A4A"/>
                </a:solidFill>
                <a:latin typeface="Georgia"/>
              </a:rPr>
              <a:t>¿Cuál queda mejor aquí?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103120"/>
            <a:ext cx="3383280" cy="12344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05840" y="2267712"/>
            <a:ext cx="384048" cy="384048"/>
          </a:xfrm>
          <a:prstGeom prst="ellipse">
            <a:avLst/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322576"/>
            <a:ext cx="384048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300" b="1" i="0">
                <a:solidFill>
                  <a:srgbClr val="D1543C"/>
                </a:solidFill>
                <a:latin typeface="Segoe U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286000"/>
            <a:ext cx="251460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646B"/>
                </a:solidFill>
                <a:latin typeface="Segoe UI"/>
              </a:rPr>
              <a:t>Ya me inscribí en un curso.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Segoe UI"/>
              </a:rPr>
              <a:t>En febrero __________ Diseño Gráfico.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2103120"/>
            <a:ext cx="3383280" cy="12344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17720" y="2267712"/>
            <a:ext cx="384048" cy="384048"/>
          </a:xfrm>
          <a:prstGeom prst="ellipse">
            <a:avLst/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20" y="2322576"/>
            <a:ext cx="384048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300" b="1" i="0">
                <a:solidFill>
                  <a:srgbClr val="D1543C"/>
                </a:solidFill>
                <a:latin typeface="Segoe U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286000"/>
            <a:ext cx="251460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646B"/>
                </a:solidFill>
                <a:latin typeface="Segoe UI"/>
              </a:rPr>
              <a:t>Algún día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Segoe UI"/>
              </a:rPr>
              <a:t>__________ mi propia empresa.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2103120"/>
            <a:ext cx="3383280" cy="12344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229600" y="2267712"/>
            <a:ext cx="384048" cy="384048"/>
          </a:xfrm>
          <a:prstGeom prst="ellipse">
            <a:avLst/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2322576"/>
            <a:ext cx="384048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300" b="1" i="0">
                <a:solidFill>
                  <a:srgbClr val="D1543C"/>
                </a:solidFill>
                <a:latin typeface="Segoe U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2286000"/>
            <a:ext cx="251460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646B"/>
                </a:solidFill>
                <a:latin typeface="Segoe UI"/>
              </a:rPr>
              <a:t>Esta tarde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Segoe UI"/>
              </a:rPr>
              <a:t>__________ con mi mamá sobre la carrera.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3566160"/>
            <a:ext cx="3383280" cy="12344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5840" y="3730752"/>
            <a:ext cx="384048" cy="384048"/>
          </a:xfrm>
          <a:prstGeom prst="ellipse">
            <a:avLst/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3785615"/>
            <a:ext cx="384048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300" b="1" i="0">
                <a:solidFill>
                  <a:srgbClr val="D1543C"/>
                </a:solidFill>
                <a:latin typeface="Segoe UI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3749039"/>
            <a:ext cx="251460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646B"/>
                </a:solidFill>
                <a:latin typeface="Segoe UI"/>
              </a:rPr>
              <a:t>Creo que en veinte años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Segoe UI"/>
              </a:rPr>
              <a:t>el trabajo __________ muy distinto.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3566160"/>
            <a:ext cx="3383280" cy="12344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4617720" y="3730752"/>
            <a:ext cx="384048" cy="384048"/>
          </a:xfrm>
          <a:prstGeom prst="ellipse">
            <a:avLst/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617720" y="3785615"/>
            <a:ext cx="384048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300" b="1" i="0">
                <a:solidFill>
                  <a:srgbClr val="D1543C"/>
                </a:solidFill>
                <a:latin typeface="Segoe UI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20640" y="3749039"/>
            <a:ext cx="251460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0" i="0">
                <a:solidFill>
                  <a:srgbClr val="5A646B"/>
                </a:solidFill>
                <a:latin typeface="Segoe UI"/>
              </a:rPr>
              <a:t>Ya tengo el pasaje:</a:t>
            </a:r>
          </a:p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1B2A4A"/>
                </a:solidFill>
                <a:latin typeface="Segoe UI"/>
              </a:rPr>
              <a:t>el sábado __________ a Buenos Aires.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" y="5074920"/>
            <a:ext cx="10515600" cy="1051560"/>
          </a:xfrm>
          <a:prstGeom prst="roundRect">
            <a:avLst>
              <a:gd name="adj" fmla="val 4500"/>
            </a:avLst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78992" y="5212080"/>
            <a:ext cx="10003536" cy="79552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D1543C"/>
                </a:solidFill>
                <a:latin typeface="Segoe UI"/>
              </a:rPr>
              <a:t>O QUE SE AVALIA É A JUSTIFICATIVA</a:t>
            </a:r>
          </a:p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Não basta preencher: por que essa forma soa melhor aí? Há mais de uma resposta possível — o que não vale é dizer “uma é formal e a outra é informal”.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3 · elegir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D1543C"/>
                </a:solidFill>
                <a:latin typeface="Segoe UI"/>
              </a:rPr>
              <a:t>LENGUA EN USO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600" b="1" i="0">
                <a:solidFill>
                  <a:srgbClr val="1B2A4A"/>
                </a:solidFill>
                <a:latin typeface="Georgia"/>
              </a:rPr>
              <a:t>Ninguna de las dos es “la correcta”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103120"/>
            <a:ext cx="5120640" cy="2194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286000"/>
            <a:ext cx="4572000" cy="19202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EN LA CONVERSACIÓN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151A1E"/>
                </a:solidFill>
                <a:latin typeface="Segoe UI"/>
              </a:rPr>
              <a:t>Em boa parte da América Latina, a perífrase «voy a…» é muito frequente na fala cotidiana.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2103120"/>
            <a:ext cx="5120640" cy="21945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286000"/>
            <a:ext cx="4572000" cy="19202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 b="1" i="0">
                <a:solidFill>
                  <a:srgbClr val="D1543C"/>
                </a:solidFill>
                <a:latin typeface="Segoe UI"/>
              </a:rPr>
              <a:t>EN LA ESCRITURA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151A1E"/>
                </a:solidFill>
                <a:latin typeface="Segoe UI"/>
              </a:rPr>
              <a:t>O futuro simples aparece com força em textos escritos, previsões, promessas e projeções.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4526280"/>
            <a:ext cx="10515600" cy="201168"/>
          </a:xfrm>
          <a:prstGeom prst="roundRect">
            <a:avLst>
              <a:gd name="adj" fmla="val 50000"/>
            </a:avLst>
          </a:prstGeom>
          <a:solidFill>
            <a:srgbClr val="FBE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22960" y="4526280"/>
            <a:ext cx="5257800" cy="201168"/>
          </a:xfrm>
          <a:prstGeom prst="roundRect">
            <a:avLst>
              <a:gd name="adj" fmla="val 50000"/>
            </a:avLst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800600"/>
            <a:ext cx="1051560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300" b="0" i="1">
                <a:solidFill>
                  <a:srgbClr val="5A646B"/>
                </a:solidFill>
                <a:latin typeface="Segoe UI"/>
              </a:rPr>
              <a:t>A proporção muda conforme a situação comunicativa e a variedade do espanhol.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5349240"/>
            <a:ext cx="10515600" cy="100584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78992" y="5486400"/>
            <a:ext cx="10003536" cy="749808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POR ISSO A PERGUNTA DA AULA É “COMO ESCOLHO”, E NÃO “QUAL É A CERTA”</a:t>
            </a:r>
          </a:p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Escolher exige considerar quem fala, para quem, em que situação e com que intenção. BNCC · EM13LGG401 e EM13LGG402.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3 · elegir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863840" y="-1463040"/>
            <a:ext cx="5852160" cy="5852160"/>
          </a:xfrm>
          <a:prstGeom prst="ellipse">
            <a:avLst/>
          </a:prstGeom>
          <a:solidFill>
            <a:srgbClr val="12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01_mi_testimonio_mi_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936592"/>
            <a:ext cx="5303520" cy="29848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1371600"/>
            <a:ext cx="5394960" cy="40233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1200" b="1" i="0">
                <a:solidFill>
                  <a:srgbClr val="7FD4D0"/>
                </a:solidFill>
                <a:latin typeface="Segoe UI"/>
              </a:rPr>
              <a:t>AULA 4 · 50 MIN · CONSTRUIR</a:t>
            </a:r>
          </a:p>
          <a:p>
            <a:pPr algn="l">
              <a:lnSpc>
                <a:spcPct val="105000"/>
              </a:lnSpc>
              <a:spcAft>
                <a:spcPts val="1400"/>
              </a:spcAft>
            </a:pPr>
            <a:r>
              <a:rPr sz="3300" b="1" i="0">
                <a:solidFill>
                  <a:srgbClr val="FFFFFF"/>
                </a:solidFill>
                <a:latin typeface="Georgia"/>
              </a:rPr>
              <a:t>Todo pasa a existir
dentro de un texto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CBD6DD"/>
                </a:solidFill>
                <a:latin typeface="Segoe UI"/>
              </a:rPr>
              <a:t>As ideias soltas viram um relato que alguém vai querer ler.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5806440"/>
            <a:ext cx="1188720" cy="54864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LA CONSIGNA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4000" b="1" i="0">
                <a:solidFill>
                  <a:srgbClr val="1B2A4A"/>
                </a:solidFill>
                <a:latin typeface="Georgia"/>
              </a:rPr>
              <a:t>Mi testimonio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011680"/>
            <a:ext cx="6309360" cy="393192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143000" y="3063240"/>
            <a:ext cx="5669280" cy="10972"/>
          </a:xfrm>
          <a:prstGeom prst="rect">
            <a:avLst/>
          </a:prstGeom>
          <a:solidFill>
            <a:srgbClr val="DD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43000" y="3374136"/>
            <a:ext cx="5669280" cy="10972"/>
          </a:xfrm>
          <a:prstGeom prst="rect">
            <a:avLst/>
          </a:prstGeom>
          <a:solidFill>
            <a:srgbClr val="DD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143000" y="3685032"/>
            <a:ext cx="5669280" cy="10972"/>
          </a:xfrm>
          <a:prstGeom prst="rect">
            <a:avLst/>
          </a:prstGeom>
          <a:solidFill>
            <a:srgbClr val="DD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43000" y="3995928"/>
            <a:ext cx="5669280" cy="10972"/>
          </a:xfrm>
          <a:prstGeom prst="rect">
            <a:avLst/>
          </a:prstGeom>
          <a:solidFill>
            <a:srgbClr val="DD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3000" y="4306824"/>
            <a:ext cx="5669280" cy="10972"/>
          </a:xfrm>
          <a:prstGeom prst="rect">
            <a:avLst/>
          </a:prstGeom>
          <a:solidFill>
            <a:srgbClr val="DD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43000" y="4617720"/>
            <a:ext cx="5669280" cy="10972"/>
          </a:xfrm>
          <a:prstGeom prst="rect">
            <a:avLst/>
          </a:prstGeom>
          <a:solidFill>
            <a:srgbClr val="DD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143000" y="4928616"/>
            <a:ext cx="5669280" cy="10972"/>
          </a:xfrm>
          <a:prstGeom prst="rect">
            <a:avLst/>
          </a:prstGeom>
          <a:solidFill>
            <a:srgbClr val="DD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43000" y="5239512"/>
            <a:ext cx="5669280" cy="10972"/>
          </a:xfrm>
          <a:prstGeom prst="rect">
            <a:avLst/>
          </a:prstGeom>
          <a:solidFill>
            <a:srgbClr val="DD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43000" y="5550408"/>
            <a:ext cx="5669280" cy="10972"/>
          </a:xfrm>
          <a:prstGeom prst="rect">
            <a:avLst/>
          </a:prstGeom>
          <a:solidFill>
            <a:srgbClr val="DDE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240280"/>
            <a:ext cx="5669280" cy="7315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0" i="0">
                <a:solidFill>
                  <a:srgbClr val="A9B4B8"/>
                </a:solidFill>
                <a:latin typeface="Georgia"/>
              </a:rPr>
              <a:t>Título: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48840" y="2788920"/>
            <a:ext cx="4663440" cy="27432"/>
          </a:xfrm>
          <a:prstGeom prst="rect">
            <a:avLst/>
          </a:prstGeom>
          <a:solidFill>
            <a:srgbClr val="C3CC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154680"/>
            <a:ext cx="5669280" cy="2651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1400" b="0" i="0">
                <a:solidFill>
                  <a:srgbClr val="5A646B"/>
                </a:solidFill>
                <a:latin typeface="Segoe UI"/>
              </a:rPr>
              <a:t>6 a 8 líneas · en español</a:t>
            </a:r>
          </a:p>
          <a:p>
            <a:pPr algn="l">
              <a:spcAft>
                <a:spcPts val="500"/>
              </a:spcAft>
            </a:pPr>
            <a:r>
              <a:rPr sz="1700" b="0" i="1">
                <a:solidFill>
                  <a:srgbClr val="1B2A4A"/>
                </a:solidFill>
                <a:latin typeface="Segoe UI"/>
              </a:rPr>
              <a:t>Vas a leerlo a tus compañeros.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6640" y="2011680"/>
            <a:ext cx="3977639" cy="6858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406640" y="2011680"/>
            <a:ext cx="73152" cy="685800"/>
          </a:xfrm>
          <a:prstGeom prst="rect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35240" y="2103120"/>
            <a:ext cx="3566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 i="0">
                <a:solidFill>
                  <a:srgbClr val="1B2A4A"/>
                </a:solidFill>
                <a:latin typeface="Segoe UI"/>
              </a:rPr>
              <a:t>Situe o leitor</a:t>
            </a:r>
          </a:p>
          <a:p>
            <a:pPr algn="l">
              <a:spcAft>
                <a:spcPts val="500"/>
              </a:spcAft>
            </a:pPr>
            <a:r>
              <a:rPr sz="1150" b="0" i="0">
                <a:solidFill>
                  <a:srgbClr val="5A646B"/>
                </a:solidFill>
                <a:latin typeface="Segoe UI"/>
              </a:rPr>
              <a:t>de que momento da sua vida você parte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06640" y="2816352"/>
            <a:ext cx="3977639" cy="6858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406640" y="2816352"/>
            <a:ext cx="73152" cy="685800"/>
          </a:xfrm>
          <a:prstGeom prst="rect">
            <a:avLst/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35240" y="2907792"/>
            <a:ext cx="3566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 i="0">
                <a:solidFill>
                  <a:srgbClr val="1B2A4A"/>
                </a:solidFill>
                <a:latin typeface="Segoe UI"/>
              </a:rPr>
              <a:t>Projetos</a:t>
            </a:r>
          </a:p>
          <a:p>
            <a:pPr algn="l">
              <a:spcAft>
                <a:spcPts val="500"/>
              </a:spcAft>
            </a:pPr>
            <a:r>
              <a:rPr sz="1150" b="0" i="0">
                <a:solidFill>
                  <a:srgbClr val="5A646B"/>
                </a:solidFill>
                <a:latin typeface="Segoe UI"/>
              </a:rPr>
              <a:t>formação, trabalho e/ou vida pessoal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06640" y="3621024"/>
            <a:ext cx="3977639" cy="6858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406640" y="3621024"/>
            <a:ext cx="73152" cy="685800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35240" y="3712463"/>
            <a:ext cx="3566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 i="0">
                <a:solidFill>
                  <a:srgbClr val="1B2A4A"/>
                </a:solidFill>
                <a:latin typeface="Segoe UI"/>
              </a:rPr>
              <a:t>Organize no tempo</a:t>
            </a:r>
          </a:p>
          <a:p>
            <a:pPr algn="l">
              <a:spcAft>
                <a:spcPts val="500"/>
              </a:spcAft>
            </a:pPr>
            <a:r>
              <a:rPr sz="1150" b="0" i="0">
                <a:solidFill>
                  <a:srgbClr val="5A646B"/>
                </a:solidFill>
                <a:latin typeface="Segoe UI"/>
              </a:rPr>
              <a:t>do mais próximo ao mais distante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06640" y="4425696"/>
            <a:ext cx="3977639" cy="6858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406640" y="4425696"/>
            <a:ext cx="73152" cy="6858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35240" y="4517136"/>
            <a:ext cx="3566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 i="0">
                <a:solidFill>
                  <a:srgbClr val="1B2A4A"/>
                </a:solidFill>
                <a:latin typeface="Segoe UI"/>
              </a:rPr>
              <a:t>As DUAS formas</a:t>
            </a:r>
          </a:p>
          <a:p>
            <a:pPr algn="l">
              <a:spcAft>
                <a:spcPts val="500"/>
              </a:spcAft>
            </a:pPr>
            <a:r>
              <a:rPr sz="1150" b="0" i="0">
                <a:solidFill>
                  <a:srgbClr val="5A646B"/>
                </a:solidFill>
                <a:latin typeface="Segoe UI"/>
              </a:rPr>
              <a:t>e saiba dizer por que escolheu cada uma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406640" y="5230368"/>
            <a:ext cx="3977639" cy="6858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406640" y="5230368"/>
            <a:ext cx="73152" cy="685800"/>
          </a:xfrm>
          <a:prstGeom prst="rect">
            <a:avLst/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635240" y="5321808"/>
            <a:ext cx="3566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200"/>
              </a:spcAft>
            </a:pPr>
            <a:r>
              <a:rPr sz="1300" b="1" i="0">
                <a:solidFill>
                  <a:srgbClr val="1B2A4A"/>
                </a:solidFill>
                <a:latin typeface="Segoe UI"/>
              </a:rPr>
              <a:t>Feche</a:t>
            </a:r>
          </a:p>
          <a:p>
            <a:pPr algn="l">
              <a:spcAft>
                <a:spcPts val="500"/>
              </a:spcAft>
            </a:pPr>
            <a:r>
              <a:rPr sz="1150" b="0" i="0">
                <a:solidFill>
                  <a:srgbClr val="5A646B"/>
                </a:solidFill>
                <a:latin typeface="Segoe UI"/>
              </a:rPr>
              <a:t>com o que mais quer — ou com o que ainda não sabe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4 · construir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ANTES DE ESCRIBIR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600" b="1" i="0">
                <a:solidFill>
                  <a:srgbClr val="1B2A4A"/>
                </a:solidFill>
                <a:latin typeface="Georgia"/>
              </a:rPr>
              <a:t>Con qué se va a corregir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31089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B2A4A"/>
                </a:solidFill>
                <a:latin typeface="Segoe UI"/>
              </a:rPr>
              <a:t>Gênero e voz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23360" y="2084831"/>
            <a:ext cx="5852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0">
                <a:solidFill>
                  <a:srgbClr val="5A646B"/>
                </a:solidFill>
                <a:latin typeface="Segoe UI"/>
              </a:rPr>
              <a:t>Funciona como relato pessoal — não é uma lista.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058400" y="220370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58400" y="220370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0" y="2368296"/>
            <a:ext cx="13258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2,0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834640"/>
            <a:ext cx="31089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B2A4A"/>
                </a:solidFill>
                <a:latin typeface="Segoe UI"/>
              </a:rPr>
              <a:t>Organização temporal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862072"/>
            <a:ext cx="5852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0">
                <a:solidFill>
                  <a:srgbClr val="5A646B"/>
                </a:solidFill>
                <a:latin typeface="Segoe UI"/>
              </a:rPr>
              <a:t>O leitor sabe quando cada projeto acontece.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58400" y="298094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058400" y="298094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1F7A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0" y="3145536"/>
            <a:ext cx="13258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2,0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611880"/>
            <a:ext cx="31089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B2A4A"/>
                </a:solidFill>
                <a:latin typeface="Segoe UI"/>
              </a:rPr>
              <a:t>Conteúdo e léxico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23360" y="3639312"/>
            <a:ext cx="5852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0">
                <a:solidFill>
                  <a:srgbClr val="5A646B"/>
                </a:solidFill>
                <a:latin typeface="Segoe UI"/>
              </a:rPr>
              <a:t>Projetos concretos, com vocabulário dos três campos.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058400" y="375818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0058400" y="375818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C98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0" y="3922776"/>
            <a:ext cx="13258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100" b="1" i="0">
                <a:solidFill>
                  <a:srgbClr val="C9821F"/>
                </a:solidFill>
                <a:latin typeface="Segoe UI"/>
              </a:rPr>
              <a:t>2,0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389120"/>
            <a:ext cx="31089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B2A4A"/>
                </a:solidFill>
                <a:latin typeface="Segoe UI"/>
              </a:rPr>
              <a:t>Formas de futuro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23360" y="4416552"/>
            <a:ext cx="5852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0">
                <a:solidFill>
                  <a:srgbClr val="5A646B"/>
                </a:solidFill>
                <a:latin typeface="Segoe UI"/>
              </a:rPr>
              <a:t>Futuro simples e perífrase corretos, com acentos e irregulares.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058400" y="453542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0058400" y="453542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058400" y="4700016"/>
            <a:ext cx="13258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100" b="1" i="0">
                <a:solidFill>
                  <a:srgbClr val="D1543C"/>
                </a:solidFill>
                <a:latin typeface="Segoe UI"/>
              </a:rPr>
              <a:t>2,0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5166360"/>
            <a:ext cx="31089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1" i="0">
                <a:solidFill>
                  <a:srgbClr val="1B2A4A"/>
                </a:solidFill>
                <a:latin typeface="Segoe UI"/>
              </a:rPr>
              <a:t>Escolha discursiva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23360" y="5193792"/>
            <a:ext cx="5852160" cy="5486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250" b="0" i="0">
                <a:solidFill>
                  <a:srgbClr val="5A646B"/>
                </a:solidFill>
                <a:latin typeface="Segoe UI"/>
              </a:rPr>
              <a:t>A alternância entre as duas formas faz sentido no contexto.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058400" y="531266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0058400" y="5312664"/>
            <a:ext cx="1325880" cy="146304"/>
          </a:xfrm>
          <a:prstGeom prst="roundRect">
            <a:avLst>
              <a:gd name="adj" fmla="val 50000"/>
            </a:avLst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058400" y="5477256"/>
            <a:ext cx="13258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1100" b="1" i="0">
                <a:solidFill>
                  <a:srgbClr val="D1543C"/>
                </a:solidFill>
                <a:latin typeface="Segoe UI"/>
              </a:rPr>
              <a:t>2,0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22960" y="5532120"/>
            <a:ext cx="10515600" cy="86868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78992" y="5669280"/>
            <a:ext cx="10003536" cy="61264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TOTAL: 10,0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A rubrica completa, com os três níveis de cada critério, está no material de apoio.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4 · construir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BANCO DE APERTURAS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800" b="1" i="0">
                <a:solidFill>
                  <a:srgbClr val="1B2A4A"/>
                </a:solidFill>
                <a:latin typeface="Georgia"/>
              </a:rPr>
              <a:t>Por dónde empezar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103120"/>
            <a:ext cx="2834640" cy="6583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249424"/>
            <a:ext cx="246888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1B2A4A"/>
                </a:solidFill>
                <a:latin typeface="Georgia"/>
              </a:rPr>
              <a:t>El año que viene…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40480" y="2103120"/>
            <a:ext cx="2834640" cy="6583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69080" y="2249424"/>
            <a:ext cx="246888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1B2A4A"/>
                </a:solidFill>
                <a:latin typeface="Georgia"/>
              </a:rPr>
              <a:t>Después del colegio…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971800"/>
            <a:ext cx="2834640" cy="6583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51560" y="3118104"/>
            <a:ext cx="246888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1B2A4A"/>
                </a:solidFill>
                <a:latin typeface="Georgia"/>
              </a:rPr>
              <a:t>Al terminar el colegio…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40480" y="2971800"/>
            <a:ext cx="2834640" cy="6583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069080" y="3118104"/>
            <a:ext cx="246888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1B2A4A"/>
                </a:solidFill>
                <a:latin typeface="Georgia"/>
              </a:rPr>
              <a:t>Dentro de cinco años…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" y="3840479"/>
            <a:ext cx="2834640" cy="6583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560" y="3986783"/>
            <a:ext cx="246888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1B2A4A"/>
                </a:solidFill>
                <a:latin typeface="Georgia"/>
              </a:rPr>
              <a:t>En el futuro…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40480" y="3840479"/>
            <a:ext cx="2834640" cy="65836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069080" y="3986783"/>
            <a:ext cx="246888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1B2A4A"/>
                </a:solidFill>
                <a:latin typeface="Georgia"/>
              </a:rPr>
              <a:t>Algún día…</a:t>
            </a:r>
          </a:p>
        </p:txBody>
      </p:sp>
      <p:sp>
        <p:nvSpPr>
          <p:cNvPr id="18" name="Rounded Rectangle 17"/>
          <p:cNvSpPr/>
          <p:nvPr/>
        </p:nvSpPr>
        <p:spPr>
          <a:xfrm rot="21528000">
            <a:off x="7040880" y="2103120"/>
            <a:ext cx="4343400" cy="2377440"/>
          </a:xfrm>
          <a:prstGeom prst="roundRect">
            <a:avLst>
              <a:gd name="adj" fmla="val 3000"/>
            </a:avLst>
          </a:prstGeom>
          <a:solidFill>
            <a:srgbClr val="FBF0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223760" y="2267712"/>
            <a:ext cx="3977639" cy="2103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100" b="1" i="0">
                <a:solidFill>
                  <a:srgbClr val="C9821F"/>
                </a:solidFill>
                <a:latin typeface="Segoe UI"/>
              </a:rPr>
              <a:t>EXPRESIÓN ÚTIL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2400" b="1" i="0">
                <a:solidFill>
                  <a:srgbClr val="1B2A4A"/>
                </a:solidFill>
                <a:latin typeface="Georgia"/>
              </a:rPr>
              <a:t>Cuando termine
el colegio…</a:t>
            </a:r>
          </a:p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151A1E"/>
                </a:solidFill>
                <a:latin typeface="Segoe UI"/>
              </a:rPr>
              <a:t>Por ahora, úsala como una expresión completa, tal cual está. Estudiaremos esta estructura más adelante.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5029200"/>
            <a:ext cx="10515600" cy="86868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78992" y="5166360"/>
            <a:ext cx="10003536" cy="612647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COMBINADO DA TURMA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151A1E"/>
                </a:solidFill>
                <a:latin typeface="Segoe UI"/>
              </a:rPr>
              <a:t>Escolha uma abertura diferente da do seu colega de dupla — depois vocês comparam o efeito.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4 · construir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5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69848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1" i="0">
                <a:solidFill>
                  <a:srgbClr val="1F7A78"/>
                </a:solidFill>
                <a:latin typeface="Segoe UI"/>
              </a:rPr>
              <a:t>REVISIÓN · EN PAREJAS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13232"/>
            <a:ext cx="10698480" cy="96012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3600" b="1" i="0">
                <a:solidFill>
                  <a:srgbClr val="1B2A4A"/>
                </a:solidFill>
                <a:latin typeface="Georgia"/>
              </a:rPr>
              <a:t>Antes de entregar, comprueba</a:t>
            </a:r>
          </a:p>
        </p:txBody>
      </p:sp>
      <p:sp>
        <p:nvSpPr>
          <p:cNvPr id="5" name="Rectangle 4"/>
          <p:cNvSpPr/>
          <p:nvPr/>
        </p:nvSpPr>
        <p:spPr>
          <a:xfrm>
            <a:off x="749808" y="1627632"/>
            <a:ext cx="1234440" cy="50292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2960" y="2103120"/>
            <a:ext cx="10515600" cy="5486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05840" y="2221991"/>
            <a:ext cx="310896" cy="310896"/>
          </a:xfrm>
          <a:prstGeom prst="roundRect">
            <a:avLst>
              <a:gd name="adj" fmla="val 20000"/>
            </a:avLst>
          </a:prstGeom>
          <a:noFill/>
          <a:ln w="19050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08760" y="2231136"/>
            <a:ext cx="950976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Cada verbo no futuro tem acento onde precisa? (estudiaré, não estudiare)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761487"/>
            <a:ext cx="10515600" cy="5486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05840" y="2880359"/>
            <a:ext cx="310896" cy="310896"/>
          </a:xfrm>
          <a:prstGeom prst="roundRect">
            <a:avLst>
              <a:gd name="adj" fmla="val 20000"/>
            </a:avLst>
          </a:prstGeom>
          <a:noFill/>
          <a:ln w="19050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2889503"/>
            <a:ext cx="950976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Os irregulares estão certos? (tendré, haré, podré — nunca teneré)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419856"/>
            <a:ext cx="10515600" cy="5486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05840" y="3538727"/>
            <a:ext cx="310896" cy="310896"/>
          </a:xfrm>
          <a:prstGeom prst="roundRect">
            <a:avLst>
              <a:gd name="adj" fmla="val 20000"/>
            </a:avLst>
          </a:prstGeom>
          <a:noFill/>
          <a:ln w="19050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3547872"/>
            <a:ext cx="950976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Todo projeto tem marcador temporal, ou fica claro pelo texto?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078224"/>
            <a:ext cx="10515600" cy="5486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005840" y="4197096"/>
            <a:ext cx="310896" cy="310896"/>
          </a:xfrm>
          <a:prstGeom prst="roundRect">
            <a:avLst>
              <a:gd name="adj" fmla="val 20000"/>
            </a:avLst>
          </a:prstGeom>
          <a:noFill/>
          <a:ln w="19050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4206240"/>
            <a:ext cx="950976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Você usou as duas formas de futuro? Sabe justificar cada escolha?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4736592"/>
            <a:ext cx="10515600" cy="5486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5875">
            <a:solidFill>
              <a:srgbClr val="E4EF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005840" y="4855464"/>
            <a:ext cx="310896" cy="310896"/>
          </a:xfrm>
          <a:prstGeom prst="roundRect">
            <a:avLst>
              <a:gd name="adj" fmla="val 20000"/>
            </a:avLst>
          </a:prstGeom>
          <a:noFill/>
          <a:ln w="19050">
            <a:solidFill>
              <a:srgbClr val="D154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508760" y="4864607"/>
            <a:ext cx="950976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Ao ler em voz alta, soa como alguém contando algo — ou como uma lista?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2960" y="5532120"/>
            <a:ext cx="10515600" cy="960120"/>
          </a:xfrm>
          <a:prstGeom prst="roundRect">
            <a:avLst>
              <a:gd name="adj" fmla="val 45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78992" y="5669280"/>
            <a:ext cx="10003536" cy="704088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100" b="1" i="0">
                <a:solidFill>
                  <a:srgbClr val="1F7A78"/>
                </a:solidFill>
                <a:latin typeface="Segoe UI"/>
              </a:rPr>
              <a:t>A PROVA FINAL DO TEXTO</a:t>
            </a:r>
          </a:p>
          <a:p>
            <a:pPr algn="l">
              <a:spcAft>
                <a:spcPts val="500"/>
              </a:spcAft>
            </a:pPr>
            <a:r>
              <a:rPr sz="1450" b="0" i="0">
                <a:solidFill>
                  <a:srgbClr val="151A1E"/>
                </a:solidFill>
                <a:latin typeface="Segoe UI"/>
              </a:rPr>
              <a:t>Leia o texto do colega e responda uma coisa só, em espanhol: ¿qué es lo que más quiere esta persona? Se você não conseguir dizer, o texto ainda não está pronto.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6400800"/>
            <a:ext cx="640080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Aula 4 · construir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66960" y="6400800"/>
            <a:ext cx="1463040" cy="32004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r">
              <a:spcAft>
                <a:spcPts val="500"/>
              </a:spcAft>
            </a:pPr>
            <a:r>
              <a:rPr sz="950" b="0" i="0">
                <a:solidFill>
                  <a:srgbClr val="9AA6AB"/>
                </a:solidFill>
                <a:latin typeface="Segoe UI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223760" y="-2011680"/>
            <a:ext cx="7315200" cy="7315200"/>
          </a:xfrm>
          <a:prstGeom prst="ellipse">
            <a:avLst/>
          </a:prstGeom>
          <a:solidFill>
            <a:srgbClr val="121D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737360"/>
            <a:ext cx="6035040" cy="31089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l">
              <a:spcAft>
                <a:spcPts val="1200"/>
              </a:spcAft>
            </a:pPr>
            <a:r>
              <a:rPr sz="1200" b="1" i="0">
                <a:solidFill>
                  <a:srgbClr val="7FD4D0"/>
                </a:solidFill>
                <a:latin typeface="Segoe UI"/>
              </a:rPr>
              <a:t>CIERRE DEL BLOQUE</a:t>
            </a:r>
          </a:p>
          <a:p>
            <a:pPr algn="l">
              <a:lnSpc>
                <a:spcPct val="102000"/>
              </a:lnSpc>
              <a:spcAft>
                <a:spcPts val="1600"/>
              </a:spcAft>
            </a:pPr>
            <a:r>
              <a:rPr sz="4400" b="1" i="0">
                <a:solidFill>
                  <a:srgbClr val="FFFFFF"/>
                </a:solidFill>
                <a:latin typeface="Georgia"/>
              </a:rPr>
              <a:t>Sé para dónde
quiero ir</a:t>
            </a:r>
          </a:p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CBD6DD"/>
                </a:solidFill>
                <a:latin typeface="Segoe UI"/>
              </a:rPr>
              <a:t>Você começou com uma pergunta sobre a sua vida e terminou com um texto em espanhol que só você poderia escrever. A gramática entrou porque você precisava dela.</a:t>
            </a:r>
          </a:p>
        </p:txBody>
      </p:sp>
      <p:sp>
        <p:nvSpPr>
          <p:cNvPr id="5" name="Rectangle 4"/>
          <p:cNvSpPr/>
          <p:nvPr/>
        </p:nvSpPr>
        <p:spPr>
          <a:xfrm>
            <a:off x="886968" y="5074920"/>
            <a:ext cx="1280160" cy="54864"/>
          </a:xfrm>
          <a:prstGeom prst="rect">
            <a:avLst/>
          </a:prstGeom>
          <a:solidFill>
            <a:srgbClr val="D154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0" y="3291840"/>
            <a:ext cx="4206240" cy="274320"/>
          </a:xfrm>
          <a:prstGeom prst="roundRect">
            <a:avLst>
              <a:gd name="adj" fmla="val 50000"/>
            </a:avLst>
          </a:prstGeom>
          <a:solidFill>
            <a:srgbClr val="2A3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99248" y="34061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57616" y="34061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015984" y="34061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674352" y="34061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332720" y="34061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0991088" y="3406140"/>
            <a:ext cx="310896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653527" y="3264408"/>
            <a:ext cx="329184" cy="329184"/>
          </a:xfrm>
          <a:prstGeom prst="ellipse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699248" y="3310128"/>
            <a:ext cx="237744" cy="237744"/>
          </a:xfrm>
          <a:prstGeom prst="ellipse">
            <a:avLst/>
          </a:prstGeom>
          <a:solidFill>
            <a:srgbClr val="7FD4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269480" y="3703320"/>
            <a:ext cx="109728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050" b="1" i="0">
                <a:solidFill>
                  <a:srgbClr val="7FD4D0"/>
                </a:solidFill>
                <a:latin typeface="Segoe UI"/>
              </a:rPr>
              <a:t>descubrir</a:t>
            </a:r>
          </a:p>
        </p:txBody>
      </p:sp>
      <p:sp>
        <p:nvSpPr>
          <p:cNvPr id="16" name="Oval 15"/>
          <p:cNvSpPr/>
          <p:nvPr/>
        </p:nvSpPr>
        <p:spPr>
          <a:xfrm>
            <a:off x="8750807" y="3264408"/>
            <a:ext cx="329184" cy="329184"/>
          </a:xfrm>
          <a:prstGeom prst="ellipse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796528" y="3310128"/>
            <a:ext cx="237744" cy="237744"/>
          </a:xfrm>
          <a:prstGeom prst="ellipse">
            <a:avLst/>
          </a:prstGeom>
          <a:solidFill>
            <a:srgbClr val="F0C9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6760" y="3703320"/>
            <a:ext cx="109728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050" b="1" i="0">
                <a:solidFill>
                  <a:srgbClr val="F0C97A"/>
                </a:solidFill>
                <a:latin typeface="Segoe UI"/>
              </a:rPr>
              <a:t>desmontar</a:t>
            </a:r>
          </a:p>
        </p:txBody>
      </p:sp>
      <p:sp>
        <p:nvSpPr>
          <p:cNvPr id="19" name="Oval 18"/>
          <p:cNvSpPr/>
          <p:nvPr/>
        </p:nvSpPr>
        <p:spPr>
          <a:xfrm>
            <a:off x="9848088" y="3264408"/>
            <a:ext cx="329184" cy="329184"/>
          </a:xfrm>
          <a:prstGeom prst="ellipse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93808" y="3310128"/>
            <a:ext cx="237744" cy="237744"/>
          </a:xfrm>
          <a:prstGeom prst="ellipse">
            <a:avLst/>
          </a:prstGeom>
          <a:solidFill>
            <a:srgbClr val="F3A9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64040" y="3703320"/>
            <a:ext cx="109728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050" b="1" i="0">
                <a:solidFill>
                  <a:srgbClr val="F3A995"/>
                </a:solidFill>
                <a:latin typeface="Segoe UI"/>
              </a:rPr>
              <a:t>elegir</a:t>
            </a:r>
          </a:p>
        </p:txBody>
      </p:sp>
      <p:sp>
        <p:nvSpPr>
          <p:cNvPr id="22" name="Oval 21"/>
          <p:cNvSpPr/>
          <p:nvPr/>
        </p:nvSpPr>
        <p:spPr>
          <a:xfrm>
            <a:off x="10945367" y="3264408"/>
            <a:ext cx="329184" cy="329184"/>
          </a:xfrm>
          <a:prstGeom prst="ellipse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991088" y="3310128"/>
            <a:ext cx="237744" cy="23774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561320" y="3703320"/>
            <a:ext cx="1097280" cy="36576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050" b="1" i="0">
                <a:solidFill>
                  <a:srgbClr val="FFFFFF"/>
                </a:solidFill>
                <a:latin typeface="Segoe UI"/>
              </a:rPr>
              <a:t>construir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0" y="5394960"/>
            <a:ext cx="4206240" cy="457200"/>
          </a:xfrm>
          <a:prstGeom prst="rect">
            <a:avLst/>
          </a:prstGeom>
          <a:noFill/>
        </p:spPr>
        <p:txBody>
          <a:bodyPr wrap="square" anchor="t" lIns="36576" rIns="36576" tIns="0" bIns="0">
            <a:spAutoFit/>
          </a:bodyPr>
          <a:lstStyle/>
          <a:p>
            <a:pPr algn="ctr">
              <a:spcAft>
                <a:spcPts val="500"/>
              </a:spcAft>
            </a:pPr>
            <a:r>
              <a:rPr sz="1200" b="1" i="0">
                <a:solidFill>
                  <a:srgbClr val="7FD4D0"/>
                </a:solidFill>
                <a:latin typeface="Segoe UI"/>
              </a:rPr>
              <a:t>Ñ Conecta · HispanoQuest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